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4"/>
  </p:sldMasterIdLst>
  <p:notesMasterIdLst>
    <p:notesMasterId r:id="rId27"/>
  </p:notesMasterIdLst>
  <p:handoutMasterIdLst>
    <p:handoutMasterId r:id="rId28"/>
  </p:handoutMasterIdLst>
  <p:sldIdLst>
    <p:sldId id="544" r:id="rId5"/>
    <p:sldId id="545" r:id="rId6"/>
    <p:sldId id="546" r:id="rId7"/>
    <p:sldId id="287" r:id="rId8"/>
    <p:sldId id="286" r:id="rId9"/>
    <p:sldId id="282" r:id="rId10"/>
    <p:sldId id="275" r:id="rId11"/>
    <p:sldId id="278" r:id="rId12"/>
    <p:sldId id="277" r:id="rId13"/>
    <p:sldId id="289" r:id="rId14"/>
    <p:sldId id="288" r:id="rId15"/>
    <p:sldId id="280" r:id="rId16"/>
    <p:sldId id="281" r:id="rId17"/>
    <p:sldId id="273" r:id="rId18"/>
    <p:sldId id="294" r:id="rId19"/>
    <p:sldId id="283" r:id="rId20"/>
    <p:sldId id="293" r:id="rId21"/>
    <p:sldId id="284" r:id="rId22"/>
    <p:sldId id="292" r:id="rId23"/>
    <p:sldId id="291" r:id="rId24"/>
    <p:sldId id="553" r:id="rId25"/>
    <p:sldId id="555"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92"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9F41"/>
    <a:srgbClr val="A4BC72"/>
    <a:srgbClr val="82838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03" autoAdjust="0"/>
    <p:restoredTop sz="66421" autoAdjust="0"/>
  </p:normalViewPr>
  <p:slideViewPr>
    <p:cSldViewPr snapToGrid="0" snapToObjects="1" showGuides="1">
      <p:cViewPr varScale="1">
        <p:scale>
          <a:sx n="76" d="100"/>
          <a:sy n="76" d="100"/>
        </p:scale>
        <p:origin x="952" y="184"/>
      </p:cViewPr>
      <p:guideLst>
        <p:guide orient="horz" pos="1992"/>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Sheet1!$B$1</c:f>
              <c:strCache>
                <c:ptCount val="1"/>
                <c:pt idx="0">
                  <c:v>Series 1</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8D4D-4FA5-B3B1-3D1AD825BAD8}"/>
            </c:ext>
          </c:extLst>
        </c:ser>
        <c:ser>
          <c:idx val="1"/>
          <c:order val="1"/>
          <c:tx>
            <c:strRef>
              <c:f>Sheet1!$C$1</c:f>
              <c:strCache>
                <c:ptCount val="1"/>
                <c:pt idx="0">
                  <c:v>Series 2</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8D4D-4FA5-B3B1-3D1AD825BAD8}"/>
            </c:ext>
          </c:extLst>
        </c:ser>
        <c:ser>
          <c:idx val="2"/>
          <c:order val="2"/>
          <c:tx>
            <c:strRef>
              <c:f>Sheet1!$D$1</c:f>
              <c:strCache>
                <c:ptCount val="1"/>
                <c:pt idx="0">
                  <c:v>Series 3</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8D4D-4FA5-B3B1-3D1AD825BAD8}"/>
            </c:ext>
          </c:extLst>
        </c:ser>
        <c:dLbls>
          <c:showLegendKey val="0"/>
          <c:showVal val="1"/>
          <c:showCatName val="0"/>
          <c:showSerName val="0"/>
          <c:showPercent val="0"/>
          <c:showBubbleSize val="0"/>
        </c:dLbls>
        <c:gapWidth val="75"/>
        <c:axId val="295013096"/>
        <c:axId val="331815848"/>
      </c:barChart>
      <c:catAx>
        <c:axId val="295013096"/>
        <c:scaling>
          <c:orientation val="minMax"/>
        </c:scaling>
        <c:delete val="0"/>
        <c:axPos val="b"/>
        <c:numFmt formatCode="General" sourceLinked="0"/>
        <c:majorTickMark val="none"/>
        <c:minorTickMark val="none"/>
        <c:tickLblPos val="nextTo"/>
        <c:crossAx val="331815848"/>
        <c:crosses val="autoZero"/>
        <c:auto val="1"/>
        <c:lblAlgn val="ctr"/>
        <c:lblOffset val="100"/>
        <c:noMultiLvlLbl val="0"/>
      </c:catAx>
      <c:valAx>
        <c:axId val="331815848"/>
        <c:scaling>
          <c:orientation val="minMax"/>
        </c:scaling>
        <c:delete val="0"/>
        <c:axPos val="l"/>
        <c:numFmt formatCode="General" sourceLinked="1"/>
        <c:majorTickMark val="none"/>
        <c:minorTickMark val="none"/>
        <c:tickLblPos val="nextTo"/>
        <c:crossAx val="295013096"/>
        <c:crosses val="autoZero"/>
        <c:crossBetween val="between"/>
      </c:valAx>
    </c:plotArea>
    <c:legend>
      <c:legendPos val="b"/>
      <c:overlay val="0"/>
    </c:legend>
    <c:plotVisOnly val="1"/>
    <c:dispBlanksAs val="gap"/>
    <c:showDLblsOverMax val="0"/>
  </c:chart>
  <c:txPr>
    <a:bodyPr/>
    <a:lstStyle/>
    <a:p>
      <a:pPr>
        <a:defRPr sz="1800"/>
      </a:pPr>
      <a:endParaRPr lang="en-NL"/>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4E12F-B21C-ABE6-362C-95E5F12D95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a:extLst>
              <a:ext uri="{FF2B5EF4-FFF2-40B4-BE49-F238E27FC236}">
                <a16:creationId xmlns:a16="http://schemas.microsoft.com/office/drawing/2014/main" id="{4DF68F85-40C5-37E7-3154-D8D5A292AB5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A4C6AA-C7B5-4C00-B3A7-0962A92800DC}" type="datetimeFigureOut">
              <a:rPr lang="en-CH" smtClean="0"/>
              <a:t>3/11/24</a:t>
            </a:fld>
            <a:endParaRPr lang="en-CH"/>
          </a:p>
        </p:txBody>
      </p:sp>
      <p:sp>
        <p:nvSpPr>
          <p:cNvPr id="4" name="Footer Placeholder 3">
            <a:extLst>
              <a:ext uri="{FF2B5EF4-FFF2-40B4-BE49-F238E27FC236}">
                <a16:creationId xmlns:a16="http://schemas.microsoft.com/office/drawing/2014/main" id="{1A7CEDCE-7C42-549B-6A59-5E013705326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5" name="Slide Number Placeholder 4">
            <a:extLst>
              <a:ext uri="{FF2B5EF4-FFF2-40B4-BE49-F238E27FC236}">
                <a16:creationId xmlns:a16="http://schemas.microsoft.com/office/drawing/2014/main" id="{381627D8-2857-307A-8E00-AAA413862F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6A61EB-CEEB-4396-B3F6-0051BF06DA27}" type="slidenum">
              <a:rPr lang="en-CH" smtClean="0"/>
              <a:t>‹#›</a:t>
            </a:fld>
            <a:endParaRPr lang="en-CH"/>
          </a:p>
        </p:txBody>
      </p:sp>
    </p:spTree>
    <p:extLst>
      <p:ext uri="{BB962C8B-B14F-4D97-AF65-F5344CB8AC3E}">
        <p14:creationId xmlns:p14="http://schemas.microsoft.com/office/powerpoint/2010/main" val="23078844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A31955-9C68-4B01-8B59-D00714C61901}" type="datetimeFigureOut">
              <a:rPr lang="en-US" smtClean="0"/>
              <a:t>3/11/24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A48DA9-255D-4021-9152-50E7A9D6F49F}" type="slidenum">
              <a:rPr lang="en-US" smtClean="0"/>
              <a:t>‹#›</a:t>
            </a:fld>
            <a:endParaRPr lang="en-US"/>
          </a:p>
        </p:txBody>
      </p:sp>
    </p:spTree>
    <p:extLst>
      <p:ext uri="{BB962C8B-B14F-4D97-AF65-F5344CB8AC3E}">
        <p14:creationId xmlns:p14="http://schemas.microsoft.com/office/powerpoint/2010/main" val="15965852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TGA “MDR”: </a:t>
            </a:r>
            <a:r>
              <a:rPr lang="nl-NL" b="0" i="1" u="none" strike="noStrike" dirty="0" err="1">
                <a:solidFill>
                  <a:srgbClr val="000000"/>
                </a:solidFill>
                <a:effectLst/>
                <a:latin typeface="Lato" panose="020F0502020204030203" pitchFamily="34" charset="0"/>
              </a:rPr>
              <a:t>Australian</a:t>
            </a:r>
            <a:r>
              <a:rPr lang="nl-NL" b="0" i="1" u="none" strike="noStrike" dirty="0">
                <a:solidFill>
                  <a:srgbClr val="000000"/>
                </a:solidFill>
                <a:effectLst/>
                <a:latin typeface="Lato" panose="020F0502020204030203" pitchFamily="34" charset="0"/>
              </a:rPr>
              <a:t> </a:t>
            </a:r>
            <a:r>
              <a:rPr lang="nl-NL" b="0" i="1" u="none" strike="noStrike" dirty="0" err="1">
                <a:solidFill>
                  <a:srgbClr val="000000"/>
                </a:solidFill>
                <a:effectLst/>
                <a:latin typeface="Lato" panose="020F0502020204030203" pitchFamily="34" charset="0"/>
              </a:rPr>
              <a:t>medical</a:t>
            </a:r>
            <a:r>
              <a:rPr lang="nl-NL" b="0" i="1" u="none" strike="noStrike" dirty="0">
                <a:solidFill>
                  <a:srgbClr val="000000"/>
                </a:solidFill>
                <a:effectLst/>
                <a:latin typeface="Lato" panose="020F0502020204030203" pitchFamily="34" charset="0"/>
              </a:rPr>
              <a:t> </a:t>
            </a:r>
            <a:r>
              <a:rPr lang="nl-NL" b="0" i="1" u="none" strike="noStrike" dirty="0" err="1">
                <a:solidFill>
                  <a:srgbClr val="000000"/>
                </a:solidFill>
                <a:effectLst/>
                <a:latin typeface="Lato" panose="020F0502020204030203" pitchFamily="34" charset="0"/>
              </a:rPr>
              <a:t>devices</a:t>
            </a:r>
            <a:r>
              <a:rPr lang="nl-NL" b="0" i="1" u="none" strike="noStrike" dirty="0">
                <a:solidFill>
                  <a:srgbClr val="000000"/>
                </a:solidFill>
                <a:effectLst/>
                <a:latin typeface="Lato" panose="020F0502020204030203" pitchFamily="34" charset="0"/>
              </a:rPr>
              <a:t> </a:t>
            </a:r>
            <a:r>
              <a:rPr lang="nl-NL" b="0" i="1" u="none" strike="noStrike" dirty="0" err="1">
                <a:solidFill>
                  <a:srgbClr val="000000"/>
                </a:solidFill>
                <a:effectLst/>
                <a:latin typeface="Lato" panose="020F0502020204030203" pitchFamily="34" charset="0"/>
              </a:rPr>
              <a:t>guidelines</a:t>
            </a:r>
            <a:r>
              <a:rPr lang="nl-NL" b="0" i="1" u="none" strike="noStrike" dirty="0">
                <a:solidFill>
                  <a:srgbClr val="000000"/>
                </a:solidFill>
                <a:effectLst/>
                <a:latin typeface="Lato" panose="020F0502020204030203" pitchFamily="34" charset="0"/>
              </a:rPr>
              <a:t>: 35. Device-</a:t>
            </a:r>
            <a:r>
              <a:rPr lang="nl-NL" b="0" i="1" u="none" strike="noStrike" dirty="0" err="1">
                <a:solidFill>
                  <a:srgbClr val="000000"/>
                </a:solidFill>
                <a:effectLst/>
                <a:latin typeface="Lato" panose="020F0502020204030203" pitchFamily="34" charset="0"/>
              </a:rPr>
              <a:t>medicine</a:t>
            </a:r>
            <a:r>
              <a:rPr lang="nl-NL" b="0" i="1" u="none" strike="noStrike" dirty="0">
                <a:solidFill>
                  <a:srgbClr val="000000"/>
                </a:solidFill>
                <a:effectLst/>
                <a:latin typeface="Lato" panose="020F0502020204030203" pitchFamily="34" charset="0"/>
              </a:rPr>
              <a:t> </a:t>
            </a:r>
            <a:r>
              <a:rPr lang="nl-NL" b="0" i="1" u="none" strike="noStrike" dirty="0" err="1">
                <a:solidFill>
                  <a:srgbClr val="000000"/>
                </a:solidFill>
                <a:effectLst/>
                <a:latin typeface="Lato" panose="020F0502020204030203" pitchFamily="34" charset="0"/>
              </a:rPr>
              <a:t>boundary</a:t>
            </a:r>
            <a:r>
              <a:rPr lang="nl-NL" b="0" i="1" u="none" strike="noStrike" dirty="0">
                <a:solidFill>
                  <a:srgbClr val="000000"/>
                </a:solidFill>
                <a:effectLst/>
                <a:latin typeface="Lato" panose="020F0502020204030203" pitchFamily="34" charset="0"/>
              </a:rPr>
              <a:t> </a:t>
            </a:r>
            <a:r>
              <a:rPr lang="nl-NL" b="0" i="1" u="none" strike="noStrike" dirty="0" err="1">
                <a:solidFill>
                  <a:srgbClr val="000000"/>
                </a:solidFill>
                <a:effectLst/>
                <a:latin typeface="Lato" panose="020F0502020204030203" pitchFamily="34" charset="0"/>
              </a:rPr>
              <a:t>products</a:t>
            </a:r>
            <a:r>
              <a:rPr lang="nl-NL" b="0" i="0" u="none" strike="noStrike" dirty="0">
                <a:solidFill>
                  <a:srgbClr val="000000"/>
                </a:solidFill>
                <a:effectLst/>
                <a:latin typeface="Lato" panose="020F0502020204030203" pitchFamily="34" charset="0"/>
              </a:rPr>
              <a:t>’, </a:t>
            </a:r>
            <a:r>
              <a:rPr lang="nl-NL" b="0" i="0" u="none" strike="noStrike" dirty="0" err="1">
                <a:solidFill>
                  <a:srgbClr val="000000"/>
                </a:solidFill>
                <a:effectLst/>
                <a:latin typeface="Lato" panose="020F0502020204030203" pitchFamily="34" charset="0"/>
              </a:rPr>
              <a:t>dated</a:t>
            </a:r>
            <a:r>
              <a:rPr lang="nl-NL" b="0" i="0" u="none" strike="noStrike" dirty="0">
                <a:solidFill>
                  <a:srgbClr val="000000"/>
                </a:solidFill>
                <a:effectLst/>
                <a:latin typeface="Lato" panose="020F0502020204030203" pitchFamily="34" charset="0"/>
              </a:rPr>
              <a:t> November 2005,</a:t>
            </a:r>
            <a:endParaRPr lang="nl-NL" dirty="0"/>
          </a:p>
        </p:txBody>
      </p:sp>
      <p:sp>
        <p:nvSpPr>
          <p:cNvPr id="4" name="Tijdelijke aanduiding voor dianummer 3"/>
          <p:cNvSpPr>
            <a:spLocks noGrp="1"/>
          </p:cNvSpPr>
          <p:nvPr>
            <p:ph type="sldNum" sz="quarter" idx="5"/>
          </p:nvPr>
        </p:nvSpPr>
        <p:spPr/>
        <p:txBody>
          <a:bodyPr/>
          <a:lstStyle/>
          <a:p>
            <a:fld id="{DBF259E3-49CD-B64B-A592-0C24756C06EE}" type="slidenum">
              <a:rPr lang="nl-NL" smtClean="0"/>
              <a:t>6</a:t>
            </a:fld>
            <a:endParaRPr lang="nl-NL"/>
          </a:p>
        </p:txBody>
      </p:sp>
    </p:spTree>
    <p:extLst>
      <p:ext uri="{BB962C8B-B14F-4D97-AF65-F5344CB8AC3E}">
        <p14:creationId xmlns:p14="http://schemas.microsoft.com/office/powerpoint/2010/main" val="1925030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EU: In vitro </a:t>
            </a:r>
            <a:r>
              <a:rPr lang="nl-NL" dirty="0" err="1"/>
              <a:t>diagnostic</a:t>
            </a:r>
            <a:r>
              <a:rPr lang="nl-NL" dirty="0"/>
              <a:t> </a:t>
            </a:r>
            <a:r>
              <a:rPr lang="nl-NL" dirty="0" err="1"/>
              <a:t>devices</a:t>
            </a:r>
            <a:r>
              <a:rPr lang="nl-NL" dirty="0"/>
              <a:t> are </a:t>
            </a:r>
            <a:r>
              <a:rPr lang="nl-NL" dirty="0" err="1"/>
              <a:t>regulated</a:t>
            </a:r>
            <a:r>
              <a:rPr lang="nl-NL" dirty="0"/>
              <a:t> </a:t>
            </a:r>
            <a:r>
              <a:rPr lang="nl-NL" dirty="0" err="1"/>
              <a:t>through</a:t>
            </a:r>
            <a:r>
              <a:rPr lang="nl-NL" dirty="0"/>
              <a:t> (</a:t>
            </a:r>
            <a:r>
              <a:rPr lang="nl-NL" dirty="0" err="1"/>
              <a:t>Regulation</a:t>
            </a:r>
            <a:r>
              <a:rPr lang="nl-NL" dirty="0"/>
              <a:t> (EU) 2017/746) = </a:t>
            </a:r>
            <a:r>
              <a:rPr lang="nl-NL" dirty="0" err="1"/>
              <a:t>excl</a:t>
            </a:r>
            <a:r>
              <a:rPr lang="nl-NL" dirty="0"/>
              <a:t> </a:t>
            </a:r>
            <a:r>
              <a:rPr lang="nl-NL" dirty="0" err="1"/>
              <a:t>because</a:t>
            </a:r>
            <a:r>
              <a:rPr lang="nl-NL" dirty="0"/>
              <a:t> no </a:t>
            </a:r>
            <a:r>
              <a:rPr lang="nl-NL" dirty="0" err="1"/>
              <a:t>pharmacological</a:t>
            </a:r>
            <a:r>
              <a:rPr lang="nl-NL" dirty="0"/>
              <a:t> </a:t>
            </a:r>
            <a:r>
              <a:rPr lang="nl-NL" dirty="0" err="1"/>
              <a:t>principle</a:t>
            </a: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Drug-device: must </a:t>
            </a:r>
            <a:r>
              <a:rPr lang="nl-NL" dirty="0" err="1"/>
              <a:t>be</a:t>
            </a:r>
            <a:r>
              <a:rPr lang="nl-NL" dirty="0"/>
              <a:t> </a:t>
            </a:r>
            <a:r>
              <a:rPr lang="nl-NL" dirty="0" err="1"/>
              <a:t>used</a:t>
            </a:r>
            <a:r>
              <a:rPr lang="nl-NL" dirty="0"/>
              <a:t> </a:t>
            </a:r>
            <a:r>
              <a:rPr lang="nl-NL" dirty="0" err="1"/>
              <a:t>together</a:t>
            </a:r>
            <a:r>
              <a:rPr lang="nl-NL" dirty="0"/>
              <a:t> </a:t>
            </a:r>
            <a:r>
              <a:rPr lang="nl-NL" dirty="0" err="1"/>
              <a:t>to</a:t>
            </a:r>
            <a:r>
              <a:rPr lang="nl-NL" dirty="0"/>
              <a:t> </a:t>
            </a:r>
            <a:r>
              <a:rPr lang="nl-NL" dirty="0" err="1"/>
              <a:t>achieve</a:t>
            </a:r>
            <a:r>
              <a:rPr lang="nl-NL" dirty="0"/>
              <a:t> </a:t>
            </a:r>
            <a:r>
              <a:rPr lang="nl-NL" dirty="0" err="1"/>
              <a:t>the</a:t>
            </a:r>
            <a:r>
              <a:rPr lang="nl-NL" dirty="0"/>
              <a:t> </a:t>
            </a:r>
            <a:r>
              <a:rPr lang="nl-NL" dirty="0" err="1"/>
              <a:t>intended</a:t>
            </a:r>
            <a:r>
              <a:rPr lang="nl-NL" dirty="0"/>
              <a:t> </a:t>
            </a:r>
            <a:r>
              <a:rPr lang="nl-NL" dirty="0" err="1"/>
              <a:t>outcome</a:t>
            </a:r>
            <a:endParaRPr lang="nl-NL" dirty="0"/>
          </a:p>
          <a:p>
            <a:endParaRPr lang="nl-NL" dirty="0"/>
          </a:p>
        </p:txBody>
      </p:sp>
      <p:sp>
        <p:nvSpPr>
          <p:cNvPr id="4" name="Tijdelijke aanduiding voor dianummer 3"/>
          <p:cNvSpPr>
            <a:spLocks noGrp="1"/>
          </p:cNvSpPr>
          <p:nvPr>
            <p:ph type="sldNum" sz="quarter" idx="5"/>
          </p:nvPr>
        </p:nvSpPr>
        <p:spPr/>
        <p:txBody>
          <a:bodyPr/>
          <a:lstStyle/>
          <a:p>
            <a:fld id="{DBF259E3-49CD-B64B-A592-0C24756C06EE}" type="slidenum">
              <a:rPr lang="nl-NL" smtClean="0"/>
              <a:t>7</a:t>
            </a:fld>
            <a:endParaRPr lang="nl-NL"/>
          </a:p>
        </p:txBody>
      </p:sp>
    </p:spTree>
    <p:extLst>
      <p:ext uri="{BB962C8B-B14F-4D97-AF65-F5344CB8AC3E}">
        <p14:creationId xmlns:p14="http://schemas.microsoft.com/office/powerpoint/2010/main" val="3918729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EU: In vitro </a:t>
            </a:r>
            <a:r>
              <a:rPr lang="nl-NL" dirty="0" err="1"/>
              <a:t>diagnostic</a:t>
            </a:r>
            <a:r>
              <a:rPr lang="nl-NL" dirty="0"/>
              <a:t> </a:t>
            </a:r>
            <a:r>
              <a:rPr lang="nl-NL" dirty="0" err="1"/>
              <a:t>devices</a:t>
            </a:r>
            <a:r>
              <a:rPr lang="nl-NL" dirty="0"/>
              <a:t> are </a:t>
            </a:r>
            <a:r>
              <a:rPr lang="nl-NL" dirty="0" err="1"/>
              <a:t>regulated</a:t>
            </a:r>
            <a:r>
              <a:rPr lang="nl-NL" dirty="0"/>
              <a:t> </a:t>
            </a:r>
            <a:r>
              <a:rPr lang="nl-NL" dirty="0" err="1"/>
              <a:t>through</a:t>
            </a:r>
            <a:r>
              <a:rPr lang="nl-NL" dirty="0"/>
              <a:t> (</a:t>
            </a:r>
            <a:r>
              <a:rPr lang="nl-NL" dirty="0" err="1"/>
              <a:t>Regulation</a:t>
            </a:r>
            <a:r>
              <a:rPr lang="nl-NL" dirty="0"/>
              <a:t> (EU) 2017/746) = </a:t>
            </a:r>
            <a:r>
              <a:rPr lang="nl-NL" dirty="0" err="1"/>
              <a:t>excl</a:t>
            </a:r>
            <a:r>
              <a:rPr lang="nl-NL" dirty="0"/>
              <a:t> </a:t>
            </a:r>
            <a:r>
              <a:rPr lang="nl-NL" dirty="0" err="1"/>
              <a:t>because</a:t>
            </a:r>
            <a:r>
              <a:rPr lang="nl-NL" dirty="0"/>
              <a:t> no </a:t>
            </a:r>
            <a:r>
              <a:rPr lang="nl-NL" dirty="0" err="1"/>
              <a:t>pharmacological</a:t>
            </a:r>
            <a:r>
              <a:rPr lang="nl-NL" dirty="0"/>
              <a:t> </a:t>
            </a:r>
            <a:r>
              <a:rPr lang="nl-NL" dirty="0" err="1"/>
              <a:t>principle</a:t>
            </a: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Drug-device: must </a:t>
            </a:r>
            <a:r>
              <a:rPr lang="nl-NL" dirty="0" err="1"/>
              <a:t>be</a:t>
            </a:r>
            <a:r>
              <a:rPr lang="nl-NL" dirty="0"/>
              <a:t> </a:t>
            </a:r>
            <a:r>
              <a:rPr lang="nl-NL" dirty="0" err="1"/>
              <a:t>used</a:t>
            </a:r>
            <a:r>
              <a:rPr lang="nl-NL" dirty="0"/>
              <a:t> </a:t>
            </a:r>
            <a:r>
              <a:rPr lang="nl-NL" dirty="0" err="1"/>
              <a:t>together</a:t>
            </a:r>
            <a:r>
              <a:rPr lang="nl-NL" dirty="0"/>
              <a:t> </a:t>
            </a:r>
            <a:r>
              <a:rPr lang="nl-NL" dirty="0" err="1"/>
              <a:t>to</a:t>
            </a:r>
            <a:r>
              <a:rPr lang="nl-NL" dirty="0"/>
              <a:t> </a:t>
            </a:r>
            <a:r>
              <a:rPr lang="nl-NL" dirty="0" err="1"/>
              <a:t>achieve</a:t>
            </a:r>
            <a:r>
              <a:rPr lang="nl-NL" dirty="0"/>
              <a:t> </a:t>
            </a:r>
            <a:r>
              <a:rPr lang="nl-NL" dirty="0" err="1"/>
              <a:t>the</a:t>
            </a:r>
            <a:r>
              <a:rPr lang="nl-NL" dirty="0"/>
              <a:t> </a:t>
            </a:r>
            <a:r>
              <a:rPr lang="nl-NL" dirty="0" err="1"/>
              <a:t>intended</a:t>
            </a:r>
            <a:r>
              <a:rPr lang="nl-NL" dirty="0"/>
              <a:t> </a:t>
            </a:r>
            <a:r>
              <a:rPr lang="nl-NL" dirty="0" err="1"/>
              <a:t>outcome</a:t>
            </a:r>
            <a:endParaRPr lang="nl-NL" dirty="0"/>
          </a:p>
          <a:p>
            <a:endParaRPr lang="nl-NL" dirty="0"/>
          </a:p>
        </p:txBody>
      </p:sp>
      <p:sp>
        <p:nvSpPr>
          <p:cNvPr id="4" name="Tijdelijke aanduiding voor dianummer 3"/>
          <p:cNvSpPr>
            <a:spLocks noGrp="1"/>
          </p:cNvSpPr>
          <p:nvPr>
            <p:ph type="sldNum" sz="quarter" idx="5"/>
          </p:nvPr>
        </p:nvSpPr>
        <p:spPr/>
        <p:txBody>
          <a:bodyPr/>
          <a:lstStyle/>
          <a:p>
            <a:fld id="{DBF259E3-49CD-B64B-A592-0C24756C06EE}" type="slidenum">
              <a:rPr lang="nl-NL" smtClean="0"/>
              <a:t>8</a:t>
            </a:fld>
            <a:endParaRPr lang="nl-NL"/>
          </a:p>
        </p:txBody>
      </p:sp>
    </p:spTree>
    <p:extLst>
      <p:ext uri="{BB962C8B-B14F-4D97-AF65-F5344CB8AC3E}">
        <p14:creationId xmlns:p14="http://schemas.microsoft.com/office/powerpoint/2010/main" val="750403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EU: In vitro </a:t>
            </a:r>
            <a:r>
              <a:rPr lang="nl-NL" dirty="0" err="1"/>
              <a:t>diagnostic</a:t>
            </a:r>
            <a:r>
              <a:rPr lang="nl-NL" dirty="0"/>
              <a:t> </a:t>
            </a:r>
            <a:r>
              <a:rPr lang="nl-NL" dirty="0" err="1"/>
              <a:t>devices</a:t>
            </a:r>
            <a:r>
              <a:rPr lang="nl-NL" dirty="0"/>
              <a:t> are </a:t>
            </a:r>
            <a:r>
              <a:rPr lang="nl-NL" dirty="0" err="1"/>
              <a:t>regulated</a:t>
            </a:r>
            <a:r>
              <a:rPr lang="nl-NL" dirty="0"/>
              <a:t> </a:t>
            </a:r>
            <a:r>
              <a:rPr lang="nl-NL" dirty="0" err="1"/>
              <a:t>through</a:t>
            </a:r>
            <a:r>
              <a:rPr lang="nl-NL" dirty="0"/>
              <a:t> (</a:t>
            </a:r>
            <a:r>
              <a:rPr lang="nl-NL" dirty="0" err="1"/>
              <a:t>Regulation</a:t>
            </a:r>
            <a:r>
              <a:rPr lang="nl-NL" dirty="0"/>
              <a:t> (EU) 2017/746) = </a:t>
            </a:r>
            <a:r>
              <a:rPr lang="nl-NL" dirty="0" err="1"/>
              <a:t>excl</a:t>
            </a:r>
            <a:r>
              <a:rPr lang="nl-NL" dirty="0"/>
              <a:t> </a:t>
            </a:r>
            <a:r>
              <a:rPr lang="nl-NL" dirty="0" err="1"/>
              <a:t>because</a:t>
            </a:r>
            <a:r>
              <a:rPr lang="nl-NL" dirty="0"/>
              <a:t> no </a:t>
            </a:r>
            <a:r>
              <a:rPr lang="nl-NL" dirty="0" err="1"/>
              <a:t>pharmacological</a:t>
            </a:r>
            <a:r>
              <a:rPr lang="nl-NL" dirty="0"/>
              <a:t> </a:t>
            </a:r>
            <a:r>
              <a:rPr lang="nl-NL" dirty="0" err="1"/>
              <a:t>principle</a:t>
            </a: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Drug-device: must </a:t>
            </a:r>
            <a:r>
              <a:rPr lang="nl-NL" dirty="0" err="1"/>
              <a:t>be</a:t>
            </a:r>
            <a:r>
              <a:rPr lang="nl-NL" dirty="0"/>
              <a:t> </a:t>
            </a:r>
            <a:r>
              <a:rPr lang="nl-NL" dirty="0" err="1"/>
              <a:t>used</a:t>
            </a:r>
            <a:r>
              <a:rPr lang="nl-NL" dirty="0"/>
              <a:t> </a:t>
            </a:r>
            <a:r>
              <a:rPr lang="nl-NL" dirty="0" err="1"/>
              <a:t>together</a:t>
            </a:r>
            <a:r>
              <a:rPr lang="nl-NL" dirty="0"/>
              <a:t> </a:t>
            </a:r>
            <a:r>
              <a:rPr lang="nl-NL" dirty="0" err="1"/>
              <a:t>to</a:t>
            </a:r>
            <a:r>
              <a:rPr lang="nl-NL" dirty="0"/>
              <a:t> </a:t>
            </a:r>
            <a:r>
              <a:rPr lang="nl-NL" dirty="0" err="1"/>
              <a:t>achieve</a:t>
            </a:r>
            <a:r>
              <a:rPr lang="nl-NL" dirty="0"/>
              <a:t> </a:t>
            </a:r>
            <a:r>
              <a:rPr lang="nl-NL" dirty="0" err="1"/>
              <a:t>the</a:t>
            </a:r>
            <a:r>
              <a:rPr lang="nl-NL" dirty="0"/>
              <a:t> </a:t>
            </a:r>
            <a:r>
              <a:rPr lang="nl-NL" dirty="0" err="1"/>
              <a:t>intended</a:t>
            </a:r>
            <a:r>
              <a:rPr lang="nl-NL" dirty="0"/>
              <a:t> </a:t>
            </a:r>
            <a:r>
              <a:rPr lang="nl-NL" dirty="0" err="1"/>
              <a:t>outcome</a:t>
            </a:r>
            <a:endParaRPr lang="nl-NL" dirty="0"/>
          </a:p>
          <a:p>
            <a:endParaRPr lang="nl-NL" dirty="0"/>
          </a:p>
        </p:txBody>
      </p:sp>
      <p:sp>
        <p:nvSpPr>
          <p:cNvPr id="4" name="Tijdelijke aanduiding voor dianummer 3"/>
          <p:cNvSpPr>
            <a:spLocks noGrp="1"/>
          </p:cNvSpPr>
          <p:nvPr>
            <p:ph type="sldNum" sz="quarter" idx="5"/>
          </p:nvPr>
        </p:nvSpPr>
        <p:spPr/>
        <p:txBody>
          <a:bodyPr/>
          <a:lstStyle/>
          <a:p>
            <a:fld id="{DBF259E3-49CD-B64B-A592-0C24756C06EE}" type="slidenum">
              <a:rPr lang="nl-NL" smtClean="0"/>
              <a:t>9</a:t>
            </a:fld>
            <a:endParaRPr lang="nl-NL"/>
          </a:p>
        </p:txBody>
      </p:sp>
    </p:spTree>
    <p:extLst>
      <p:ext uri="{BB962C8B-B14F-4D97-AF65-F5344CB8AC3E}">
        <p14:creationId xmlns:p14="http://schemas.microsoft.com/office/powerpoint/2010/main" val="176308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EU: In vitro </a:t>
            </a:r>
            <a:r>
              <a:rPr lang="nl-NL" dirty="0" err="1"/>
              <a:t>diagnostic</a:t>
            </a:r>
            <a:r>
              <a:rPr lang="nl-NL" dirty="0"/>
              <a:t> </a:t>
            </a:r>
            <a:r>
              <a:rPr lang="nl-NL" dirty="0" err="1"/>
              <a:t>devices</a:t>
            </a:r>
            <a:r>
              <a:rPr lang="nl-NL" dirty="0"/>
              <a:t> are </a:t>
            </a:r>
            <a:r>
              <a:rPr lang="nl-NL" dirty="0" err="1"/>
              <a:t>regulated</a:t>
            </a:r>
            <a:r>
              <a:rPr lang="nl-NL" dirty="0"/>
              <a:t> </a:t>
            </a:r>
            <a:r>
              <a:rPr lang="nl-NL" dirty="0" err="1"/>
              <a:t>through</a:t>
            </a:r>
            <a:r>
              <a:rPr lang="nl-NL" dirty="0"/>
              <a:t> (</a:t>
            </a:r>
            <a:r>
              <a:rPr lang="nl-NL" dirty="0" err="1"/>
              <a:t>Regulation</a:t>
            </a:r>
            <a:r>
              <a:rPr lang="nl-NL" dirty="0"/>
              <a:t> (EU) 2017/746) = </a:t>
            </a:r>
            <a:r>
              <a:rPr lang="nl-NL" dirty="0" err="1"/>
              <a:t>excl</a:t>
            </a:r>
            <a:r>
              <a:rPr lang="nl-NL" dirty="0"/>
              <a:t> </a:t>
            </a:r>
            <a:r>
              <a:rPr lang="nl-NL" dirty="0" err="1"/>
              <a:t>because</a:t>
            </a:r>
            <a:r>
              <a:rPr lang="nl-NL" dirty="0"/>
              <a:t> no </a:t>
            </a:r>
            <a:r>
              <a:rPr lang="nl-NL" dirty="0" err="1"/>
              <a:t>pharmacological</a:t>
            </a:r>
            <a:r>
              <a:rPr lang="nl-NL" dirty="0"/>
              <a:t> </a:t>
            </a:r>
            <a:r>
              <a:rPr lang="nl-NL" dirty="0" err="1"/>
              <a:t>principle</a:t>
            </a: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Drug-device: must </a:t>
            </a:r>
            <a:r>
              <a:rPr lang="nl-NL" dirty="0" err="1"/>
              <a:t>be</a:t>
            </a:r>
            <a:r>
              <a:rPr lang="nl-NL" dirty="0"/>
              <a:t> </a:t>
            </a:r>
            <a:r>
              <a:rPr lang="nl-NL" dirty="0" err="1"/>
              <a:t>used</a:t>
            </a:r>
            <a:r>
              <a:rPr lang="nl-NL" dirty="0"/>
              <a:t> </a:t>
            </a:r>
            <a:r>
              <a:rPr lang="nl-NL" dirty="0" err="1"/>
              <a:t>together</a:t>
            </a:r>
            <a:r>
              <a:rPr lang="nl-NL" dirty="0"/>
              <a:t> </a:t>
            </a:r>
            <a:r>
              <a:rPr lang="nl-NL" dirty="0" err="1"/>
              <a:t>to</a:t>
            </a:r>
            <a:r>
              <a:rPr lang="nl-NL" dirty="0"/>
              <a:t> </a:t>
            </a:r>
            <a:r>
              <a:rPr lang="nl-NL" dirty="0" err="1"/>
              <a:t>achieve</a:t>
            </a:r>
            <a:r>
              <a:rPr lang="nl-NL" dirty="0"/>
              <a:t> </a:t>
            </a:r>
            <a:r>
              <a:rPr lang="nl-NL" dirty="0" err="1"/>
              <a:t>the</a:t>
            </a:r>
            <a:r>
              <a:rPr lang="nl-NL" dirty="0"/>
              <a:t> </a:t>
            </a:r>
            <a:r>
              <a:rPr lang="nl-NL" dirty="0" err="1"/>
              <a:t>intended</a:t>
            </a:r>
            <a:r>
              <a:rPr lang="nl-NL" dirty="0"/>
              <a:t> </a:t>
            </a:r>
            <a:r>
              <a:rPr lang="nl-NL" dirty="0" err="1"/>
              <a:t>outcome</a:t>
            </a:r>
            <a:endParaRPr lang="nl-NL" dirty="0"/>
          </a:p>
          <a:p>
            <a:endParaRPr lang="nl-NL" dirty="0"/>
          </a:p>
        </p:txBody>
      </p:sp>
      <p:sp>
        <p:nvSpPr>
          <p:cNvPr id="4" name="Tijdelijke aanduiding voor dianummer 3"/>
          <p:cNvSpPr>
            <a:spLocks noGrp="1"/>
          </p:cNvSpPr>
          <p:nvPr>
            <p:ph type="sldNum" sz="quarter" idx="5"/>
          </p:nvPr>
        </p:nvSpPr>
        <p:spPr/>
        <p:txBody>
          <a:bodyPr/>
          <a:lstStyle/>
          <a:p>
            <a:fld id="{DBF259E3-49CD-B64B-A592-0C24756C06EE}" type="slidenum">
              <a:rPr lang="nl-NL" smtClean="0"/>
              <a:t>10</a:t>
            </a:fld>
            <a:endParaRPr lang="nl-NL"/>
          </a:p>
        </p:txBody>
      </p:sp>
    </p:spTree>
    <p:extLst>
      <p:ext uri="{BB962C8B-B14F-4D97-AF65-F5344CB8AC3E}">
        <p14:creationId xmlns:p14="http://schemas.microsoft.com/office/powerpoint/2010/main" val="1077559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EU: In vitro </a:t>
            </a:r>
            <a:r>
              <a:rPr lang="nl-NL" dirty="0" err="1"/>
              <a:t>diagnostic</a:t>
            </a:r>
            <a:r>
              <a:rPr lang="nl-NL" dirty="0"/>
              <a:t> </a:t>
            </a:r>
            <a:r>
              <a:rPr lang="nl-NL" dirty="0" err="1"/>
              <a:t>devices</a:t>
            </a:r>
            <a:r>
              <a:rPr lang="nl-NL" dirty="0"/>
              <a:t> are </a:t>
            </a:r>
            <a:r>
              <a:rPr lang="nl-NL" dirty="0" err="1"/>
              <a:t>regulated</a:t>
            </a:r>
            <a:r>
              <a:rPr lang="nl-NL" dirty="0"/>
              <a:t> </a:t>
            </a:r>
            <a:r>
              <a:rPr lang="nl-NL" dirty="0" err="1"/>
              <a:t>through</a:t>
            </a:r>
            <a:r>
              <a:rPr lang="nl-NL" dirty="0"/>
              <a:t> (</a:t>
            </a:r>
            <a:r>
              <a:rPr lang="nl-NL" dirty="0" err="1"/>
              <a:t>Regulation</a:t>
            </a:r>
            <a:r>
              <a:rPr lang="nl-NL" dirty="0"/>
              <a:t> (EU) 2017/746) = </a:t>
            </a:r>
            <a:r>
              <a:rPr lang="nl-NL" dirty="0" err="1"/>
              <a:t>excl</a:t>
            </a:r>
            <a:r>
              <a:rPr lang="nl-NL" dirty="0"/>
              <a:t> </a:t>
            </a:r>
            <a:r>
              <a:rPr lang="nl-NL" dirty="0" err="1"/>
              <a:t>because</a:t>
            </a:r>
            <a:r>
              <a:rPr lang="nl-NL" dirty="0"/>
              <a:t> no </a:t>
            </a:r>
            <a:r>
              <a:rPr lang="nl-NL" dirty="0" err="1"/>
              <a:t>pharmacological</a:t>
            </a:r>
            <a:r>
              <a:rPr lang="nl-NL" dirty="0"/>
              <a:t> </a:t>
            </a:r>
            <a:r>
              <a:rPr lang="nl-NL" dirty="0" err="1"/>
              <a:t>principle</a:t>
            </a: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Drug-device: must </a:t>
            </a:r>
            <a:r>
              <a:rPr lang="nl-NL" dirty="0" err="1"/>
              <a:t>be</a:t>
            </a:r>
            <a:r>
              <a:rPr lang="nl-NL" dirty="0"/>
              <a:t> </a:t>
            </a:r>
            <a:r>
              <a:rPr lang="nl-NL" dirty="0" err="1"/>
              <a:t>used</a:t>
            </a:r>
            <a:r>
              <a:rPr lang="nl-NL" dirty="0"/>
              <a:t> </a:t>
            </a:r>
            <a:r>
              <a:rPr lang="nl-NL" dirty="0" err="1"/>
              <a:t>together</a:t>
            </a:r>
            <a:r>
              <a:rPr lang="nl-NL" dirty="0"/>
              <a:t> </a:t>
            </a:r>
            <a:r>
              <a:rPr lang="nl-NL" dirty="0" err="1"/>
              <a:t>to</a:t>
            </a:r>
            <a:r>
              <a:rPr lang="nl-NL" dirty="0"/>
              <a:t> </a:t>
            </a:r>
            <a:r>
              <a:rPr lang="nl-NL" dirty="0" err="1"/>
              <a:t>achieve</a:t>
            </a:r>
            <a:r>
              <a:rPr lang="nl-NL" dirty="0"/>
              <a:t> </a:t>
            </a:r>
            <a:r>
              <a:rPr lang="nl-NL" dirty="0" err="1"/>
              <a:t>the</a:t>
            </a:r>
            <a:r>
              <a:rPr lang="nl-NL" dirty="0"/>
              <a:t> </a:t>
            </a:r>
            <a:r>
              <a:rPr lang="nl-NL" dirty="0" err="1"/>
              <a:t>intended</a:t>
            </a:r>
            <a:r>
              <a:rPr lang="nl-NL" dirty="0"/>
              <a:t> </a:t>
            </a:r>
            <a:r>
              <a:rPr lang="nl-NL" dirty="0" err="1"/>
              <a:t>outcome</a:t>
            </a:r>
            <a:endParaRPr lang="nl-NL" dirty="0"/>
          </a:p>
          <a:p>
            <a:endParaRPr lang="nl-NL" dirty="0"/>
          </a:p>
        </p:txBody>
      </p:sp>
      <p:sp>
        <p:nvSpPr>
          <p:cNvPr id="4" name="Tijdelijke aanduiding voor dianummer 3"/>
          <p:cNvSpPr>
            <a:spLocks noGrp="1"/>
          </p:cNvSpPr>
          <p:nvPr>
            <p:ph type="sldNum" sz="quarter" idx="5"/>
          </p:nvPr>
        </p:nvSpPr>
        <p:spPr/>
        <p:txBody>
          <a:bodyPr/>
          <a:lstStyle/>
          <a:p>
            <a:fld id="{DBF259E3-49CD-B64B-A592-0C24756C06EE}" type="slidenum">
              <a:rPr lang="nl-NL" smtClean="0"/>
              <a:t>11</a:t>
            </a:fld>
            <a:endParaRPr lang="nl-NL"/>
          </a:p>
        </p:txBody>
      </p:sp>
    </p:spTree>
    <p:extLst>
      <p:ext uri="{BB962C8B-B14F-4D97-AF65-F5344CB8AC3E}">
        <p14:creationId xmlns:p14="http://schemas.microsoft.com/office/powerpoint/2010/main" val="1990432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EU: In vitro </a:t>
            </a:r>
            <a:r>
              <a:rPr lang="nl-NL" dirty="0" err="1"/>
              <a:t>diagnostic</a:t>
            </a:r>
            <a:r>
              <a:rPr lang="nl-NL" dirty="0"/>
              <a:t> </a:t>
            </a:r>
            <a:r>
              <a:rPr lang="nl-NL" dirty="0" err="1"/>
              <a:t>devices</a:t>
            </a:r>
            <a:r>
              <a:rPr lang="nl-NL" dirty="0"/>
              <a:t> are </a:t>
            </a:r>
            <a:r>
              <a:rPr lang="nl-NL" dirty="0" err="1"/>
              <a:t>regulated</a:t>
            </a:r>
            <a:r>
              <a:rPr lang="nl-NL" dirty="0"/>
              <a:t> </a:t>
            </a:r>
            <a:r>
              <a:rPr lang="nl-NL" dirty="0" err="1"/>
              <a:t>through</a:t>
            </a:r>
            <a:r>
              <a:rPr lang="nl-NL" dirty="0"/>
              <a:t> (</a:t>
            </a:r>
            <a:r>
              <a:rPr lang="nl-NL" dirty="0" err="1"/>
              <a:t>Regulation</a:t>
            </a:r>
            <a:r>
              <a:rPr lang="nl-NL" dirty="0"/>
              <a:t> (EU) 2017/746) = </a:t>
            </a:r>
            <a:r>
              <a:rPr lang="nl-NL" dirty="0" err="1"/>
              <a:t>excl</a:t>
            </a:r>
            <a:r>
              <a:rPr lang="nl-NL" dirty="0"/>
              <a:t> </a:t>
            </a:r>
            <a:r>
              <a:rPr lang="nl-NL" dirty="0" err="1"/>
              <a:t>because</a:t>
            </a:r>
            <a:r>
              <a:rPr lang="nl-NL" dirty="0"/>
              <a:t> no </a:t>
            </a:r>
            <a:r>
              <a:rPr lang="nl-NL" dirty="0" err="1"/>
              <a:t>pharmacological</a:t>
            </a:r>
            <a:r>
              <a:rPr lang="nl-NL" dirty="0"/>
              <a:t> </a:t>
            </a:r>
            <a:r>
              <a:rPr lang="nl-NL" dirty="0" err="1"/>
              <a:t>principle</a:t>
            </a: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Drug-device: must </a:t>
            </a:r>
            <a:r>
              <a:rPr lang="nl-NL" dirty="0" err="1"/>
              <a:t>be</a:t>
            </a:r>
            <a:r>
              <a:rPr lang="nl-NL" dirty="0"/>
              <a:t> </a:t>
            </a:r>
            <a:r>
              <a:rPr lang="nl-NL" dirty="0" err="1"/>
              <a:t>used</a:t>
            </a:r>
            <a:r>
              <a:rPr lang="nl-NL" dirty="0"/>
              <a:t> </a:t>
            </a:r>
            <a:r>
              <a:rPr lang="nl-NL" dirty="0" err="1"/>
              <a:t>together</a:t>
            </a:r>
            <a:r>
              <a:rPr lang="nl-NL" dirty="0"/>
              <a:t> </a:t>
            </a:r>
            <a:r>
              <a:rPr lang="nl-NL" dirty="0" err="1"/>
              <a:t>to</a:t>
            </a:r>
            <a:r>
              <a:rPr lang="nl-NL" dirty="0"/>
              <a:t> </a:t>
            </a:r>
            <a:r>
              <a:rPr lang="nl-NL" dirty="0" err="1"/>
              <a:t>achieve</a:t>
            </a:r>
            <a:r>
              <a:rPr lang="nl-NL" dirty="0"/>
              <a:t> </a:t>
            </a:r>
            <a:r>
              <a:rPr lang="nl-NL" dirty="0" err="1"/>
              <a:t>the</a:t>
            </a:r>
            <a:r>
              <a:rPr lang="nl-NL" dirty="0"/>
              <a:t> </a:t>
            </a:r>
            <a:r>
              <a:rPr lang="nl-NL" dirty="0" err="1"/>
              <a:t>intended</a:t>
            </a:r>
            <a:r>
              <a:rPr lang="nl-NL" dirty="0"/>
              <a:t> </a:t>
            </a:r>
            <a:r>
              <a:rPr lang="nl-NL" dirty="0" err="1"/>
              <a:t>outcome</a:t>
            </a:r>
            <a:endParaRPr lang="nl-NL" dirty="0"/>
          </a:p>
          <a:p>
            <a:endParaRPr lang="nl-NL" dirty="0"/>
          </a:p>
        </p:txBody>
      </p:sp>
      <p:sp>
        <p:nvSpPr>
          <p:cNvPr id="4" name="Tijdelijke aanduiding voor dianummer 3"/>
          <p:cNvSpPr>
            <a:spLocks noGrp="1"/>
          </p:cNvSpPr>
          <p:nvPr>
            <p:ph type="sldNum" sz="quarter" idx="5"/>
          </p:nvPr>
        </p:nvSpPr>
        <p:spPr/>
        <p:txBody>
          <a:bodyPr/>
          <a:lstStyle/>
          <a:p>
            <a:fld id="{DBF259E3-49CD-B64B-A592-0C24756C06EE}" type="slidenum">
              <a:rPr lang="nl-NL" smtClean="0"/>
              <a:t>12</a:t>
            </a:fld>
            <a:endParaRPr lang="nl-NL"/>
          </a:p>
        </p:txBody>
      </p:sp>
    </p:spTree>
    <p:extLst>
      <p:ext uri="{BB962C8B-B14F-4D97-AF65-F5344CB8AC3E}">
        <p14:creationId xmlns:p14="http://schemas.microsoft.com/office/powerpoint/2010/main" val="2331292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dirty="0">
                <a:effectLst/>
                <a:latin typeface="Verdana" panose="020B0604030504040204" pitchFamily="34" charset="0"/>
              </a:rPr>
              <a:t>EU drug-device </a:t>
            </a:r>
            <a:r>
              <a:rPr lang="nl-NL" sz="1800" dirty="0" err="1">
                <a:effectLst/>
                <a:latin typeface="Verdana" panose="020B0604030504040204" pitchFamily="34" charset="0"/>
              </a:rPr>
              <a:t>guideiine</a:t>
            </a:r>
            <a:r>
              <a:rPr lang="nl-NL" sz="1800" dirty="0">
                <a:effectLst/>
                <a:latin typeface="Verdana" panose="020B0604030504040204" pitchFamily="34" charset="0"/>
              </a:rPr>
              <a:t> </a:t>
            </a:r>
            <a:r>
              <a:rPr lang="nl-NL" sz="1800" dirty="0" err="1">
                <a:effectLst/>
                <a:latin typeface="Verdana" panose="020B0604030504040204" pitchFamily="34" charset="0"/>
              </a:rPr>
              <a:t>reference</a:t>
            </a:r>
            <a:r>
              <a:rPr lang="nl-NL" sz="1800" dirty="0">
                <a:effectLst/>
                <a:latin typeface="Verdana" panose="020B0604030504040204" pitchFamily="34" charset="0"/>
              </a:rPr>
              <a:t> </a:t>
            </a:r>
            <a:r>
              <a:rPr lang="nl-NL" sz="1800" dirty="0" err="1">
                <a:effectLst/>
                <a:latin typeface="Verdana" panose="020B0604030504040204" pitchFamily="34" charset="0"/>
              </a:rPr>
              <a:t>to</a:t>
            </a:r>
            <a:r>
              <a:rPr lang="nl-NL" sz="1800" dirty="0">
                <a:effectLst/>
                <a:latin typeface="Verdana" panose="020B0604030504040204" pitchFamily="34" charset="0"/>
              </a:rPr>
              <a:t> </a:t>
            </a:r>
            <a:r>
              <a:rPr lang="nl-NL" sz="1800" dirty="0" err="1">
                <a:effectLst/>
                <a:latin typeface="Verdana" panose="020B0604030504040204" pitchFamily="34" charset="0"/>
              </a:rPr>
              <a:t>ATMPs</a:t>
            </a:r>
            <a:r>
              <a:rPr lang="nl-NL" sz="1800" dirty="0">
                <a:effectLst/>
                <a:latin typeface="Verdana" panose="020B0604030504040204" pitchFamily="34" charset="0"/>
              </a:rPr>
              <a:t>: </a:t>
            </a:r>
            <a:r>
              <a:rPr lang="nl-NL" sz="1800" dirty="0" err="1">
                <a:effectLst/>
                <a:latin typeface="Verdana" panose="020B0604030504040204" pitchFamily="34" charset="0"/>
              </a:rPr>
              <a:t>medical</a:t>
            </a:r>
            <a:r>
              <a:rPr lang="nl-NL" sz="1800" dirty="0">
                <a:effectLst/>
                <a:latin typeface="Verdana" panose="020B0604030504040204" pitchFamily="34" charset="0"/>
              </a:rPr>
              <a:t> device part(s) of </a:t>
            </a:r>
            <a:r>
              <a:rPr lang="nl-NL" sz="1800" dirty="0" err="1">
                <a:effectLst/>
                <a:latin typeface="Verdana" panose="020B0604030504040204" pitchFamily="34" charset="0"/>
              </a:rPr>
              <a:t>combined</a:t>
            </a:r>
            <a:r>
              <a:rPr lang="nl-NL" sz="1800" dirty="0">
                <a:effectLst/>
                <a:latin typeface="Verdana" panose="020B0604030504040204" pitchFamily="34" charset="0"/>
              </a:rPr>
              <a:t> </a:t>
            </a:r>
            <a:r>
              <a:rPr lang="nl-NL" sz="1800" dirty="0" err="1">
                <a:effectLst/>
                <a:latin typeface="Verdana" panose="020B0604030504040204" pitchFamily="34" charset="0"/>
              </a:rPr>
              <a:t>ATMPs</a:t>
            </a:r>
            <a:r>
              <a:rPr lang="nl-NL" sz="1800" dirty="0">
                <a:effectLst/>
                <a:latin typeface="Verdana" panose="020B0604030504040204" pitchFamily="34" charset="0"/>
              </a:rPr>
              <a:t> are </a:t>
            </a:r>
            <a:r>
              <a:rPr lang="nl-NL" sz="1800" dirty="0" err="1">
                <a:effectLst/>
                <a:latin typeface="Verdana" panose="020B0604030504040204" pitchFamily="34" charset="0"/>
              </a:rPr>
              <a:t>detailed</a:t>
            </a:r>
            <a:r>
              <a:rPr lang="nl-NL" sz="1800" dirty="0">
                <a:effectLst/>
                <a:latin typeface="Verdana" panose="020B0604030504040204" pitchFamily="34" charset="0"/>
              </a:rPr>
              <a:t> in ATMP </a:t>
            </a:r>
            <a:r>
              <a:rPr lang="nl-NL" sz="1800" dirty="0" err="1">
                <a:effectLst/>
                <a:latin typeface="Verdana" panose="020B0604030504040204" pitchFamily="34" charset="0"/>
              </a:rPr>
              <a:t>specific</a:t>
            </a:r>
            <a:r>
              <a:rPr lang="nl-NL" sz="1800" dirty="0">
                <a:effectLst/>
                <a:latin typeface="Verdana" panose="020B0604030504040204" pitchFamily="34" charset="0"/>
              </a:rPr>
              <a:t> </a:t>
            </a:r>
            <a:r>
              <a:rPr lang="nl-NL" sz="1800" dirty="0" err="1">
                <a:effectLst/>
                <a:latin typeface="Verdana" panose="020B0604030504040204" pitchFamily="34" charset="0"/>
              </a:rPr>
              <a:t>guidelines</a:t>
            </a:r>
            <a:r>
              <a:rPr lang="nl-NL" sz="1800" dirty="0">
                <a:effectLst/>
                <a:latin typeface="Verdana" panose="020B0604030504040204" pitchFamily="34" charset="0"/>
              </a:rPr>
              <a:t> </a:t>
            </a:r>
            <a:endParaRPr lang="nl-NL" dirty="0">
              <a:effectLst/>
            </a:endParaRPr>
          </a:p>
          <a:p>
            <a:endParaRPr lang="nl-NL" dirty="0"/>
          </a:p>
        </p:txBody>
      </p:sp>
      <p:sp>
        <p:nvSpPr>
          <p:cNvPr id="4" name="Tijdelijke aanduiding voor dianummer 3"/>
          <p:cNvSpPr>
            <a:spLocks noGrp="1"/>
          </p:cNvSpPr>
          <p:nvPr>
            <p:ph type="sldNum" sz="quarter" idx="5"/>
          </p:nvPr>
        </p:nvSpPr>
        <p:spPr/>
        <p:txBody>
          <a:bodyPr/>
          <a:lstStyle/>
          <a:p>
            <a:fld id="{DBF259E3-49CD-B64B-A592-0C24756C06EE}" type="slidenum">
              <a:rPr lang="nl-NL" smtClean="0"/>
              <a:t>13</a:t>
            </a:fld>
            <a:endParaRPr lang="nl-NL"/>
          </a:p>
        </p:txBody>
      </p:sp>
    </p:spTree>
    <p:extLst>
      <p:ext uri="{BB962C8B-B14F-4D97-AF65-F5344CB8AC3E}">
        <p14:creationId xmlns:p14="http://schemas.microsoft.com/office/powerpoint/2010/main" val="464247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EU: In vitro </a:t>
            </a:r>
            <a:r>
              <a:rPr lang="nl-NL" dirty="0" err="1"/>
              <a:t>diagnostic</a:t>
            </a:r>
            <a:r>
              <a:rPr lang="nl-NL" dirty="0"/>
              <a:t> </a:t>
            </a:r>
            <a:r>
              <a:rPr lang="nl-NL" dirty="0" err="1"/>
              <a:t>devices</a:t>
            </a:r>
            <a:r>
              <a:rPr lang="nl-NL" dirty="0"/>
              <a:t> are </a:t>
            </a:r>
            <a:r>
              <a:rPr lang="nl-NL" dirty="0" err="1"/>
              <a:t>regulated</a:t>
            </a:r>
            <a:r>
              <a:rPr lang="nl-NL" dirty="0"/>
              <a:t> </a:t>
            </a:r>
            <a:r>
              <a:rPr lang="nl-NL" dirty="0" err="1"/>
              <a:t>through</a:t>
            </a:r>
            <a:r>
              <a:rPr lang="nl-NL" dirty="0"/>
              <a:t> (</a:t>
            </a:r>
            <a:r>
              <a:rPr lang="nl-NL" dirty="0" err="1"/>
              <a:t>Regulation</a:t>
            </a:r>
            <a:r>
              <a:rPr lang="nl-NL" dirty="0"/>
              <a:t> (EU) 2017/746) = </a:t>
            </a:r>
            <a:r>
              <a:rPr lang="nl-NL" dirty="0" err="1"/>
              <a:t>excl</a:t>
            </a:r>
            <a:r>
              <a:rPr lang="nl-NL" dirty="0"/>
              <a:t> </a:t>
            </a:r>
            <a:r>
              <a:rPr lang="nl-NL" dirty="0" err="1"/>
              <a:t>because</a:t>
            </a:r>
            <a:r>
              <a:rPr lang="nl-NL" dirty="0"/>
              <a:t> no </a:t>
            </a:r>
            <a:r>
              <a:rPr lang="nl-NL" dirty="0" err="1"/>
              <a:t>pharmacological</a:t>
            </a:r>
            <a:r>
              <a:rPr lang="nl-NL" dirty="0"/>
              <a:t> </a:t>
            </a:r>
            <a:r>
              <a:rPr lang="nl-NL" dirty="0" err="1"/>
              <a:t>principle</a:t>
            </a: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Drug-device: must </a:t>
            </a:r>
            <a:r>
              <a:rPr lang="nl-NL" dirty="0" err="1"/>
              <a:t>be</a:t>
            </a:r>
            <a:r>
              <a:rPr lang="nl-NL" dirty="0"/>
              <a:t> </a:t>
            </a:r>
            <a:r>
              <a:rPr lang="nl-NL" dirty="0" err="1"/>
              <a:t>used</a:t>
            </a:r>
            <a:r>
              <a:rPr lang="nl-NL" dirty="0"/>
              <a:t> </a:t>
            </a:r>
            <a:r>
              <a:rPr lang="nl-NL" dirty="0" err="1"/>
              <a:t>together</a:t>
            </a:r>
            <a:r>
              <a:rPr lang="nl-NL" dirty="0"/>
              <a:t> </a:t>
            </a:r>
            <a:r>
              <a:rPr lang="nl-NL" dirty="0" err="1"/>
              <a:t>to</a:t>
            </a:r>
            <a:r>
              <a:rPr lang="nl-NL" dirty="0"/>
              <a:t> </a:t>
            </a:r>
            <a:r>
              <a:rPr lang="nl-NL" dirty="0" err="1"/>
              <a:t>achieve</a:t>
            </a:r>
            <a:r>
              <a:rPr lang="nl-NL" dirty="0"/>
              <a:t> </a:t>
            </a:r>
            <a:r>
              <a:rPr lang="nl-NL" dirty="0" err="1"/>
              <a:t>the</a:t>
            </a:r>
            <a:r>
              <a:rPr lang="nl-NL" dirty="0"/>
              <a:t> </a:t>
            </a:r>
            <a:r>
              <a:rPr lang="nl-NL" dirty="0" err="1"/>
              <a:t>intended</a:t>
            </a:r>
            <a:r>
              <a:rPr lang="nl-NL" dirty="0"/>
              <a:t> </a:t>
            </a:r>
            <a:r>
              <a:rPr lang="nl-NL" dirty="0" err="1"/>
              <a:t>outcome</a:t>
            </a:r>
            <a:endParaRPr lang="nl-NL" dirty="0"/>
          </a:p>
          <a:p>
            <a:endParaRPr lang="nl-NL" dirty="0"/>
          </a:p>
        </p:txBody>
      </p:sp>
      <p:sp>
        <p:nvSpPr>
          <p:cNvPr id="4" name="Tijdelijke aanduiding voor dianummer 3"/>
          <p:cNvSpPr>
            <a:spLocks noGrp="1"/>
          </p:cNvSpPr>
          <p:nvPr>
            <p:ph type="sldNum" sz="quarter" idx="5"/>
          </p:nvPr>
        </p:nvSpPr>
        <p:spPr/>
        <p:txBody>
          <a:bodyPr/>
          <a:lstStyle/>
          <a:p>
            <a:fld id="{DBF259E3-49CD-B64B-A592-0C24756C06EE}" type="slidenum">
              <a:rPr lang="nl-NL" smtClean="0"/>
              <a:t>14</a:t>
            </a:fld>
            <a:endParaRPr lang="nl-NL"/>
          </a:p>
        </p:txBody>
      </p:sp>
    </p:spTree>
    <p:extLst>
      <p:ext uri="{BB962C8B-B14F-4D97-AF65-F5344CB8AC3E}">
        <p14:creationId xmlns:p14="http://schemas.microsoft.com/office/powerpoint/2010/main" val="4215471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EU: In vitro </a:t>
            </a:r>
            <a:r>
              <a:rPr lang="nl-NL" dirty="0" err="1"/>
              <a:t>diagnostic</a:t>
            </a:r>
            <a:r>
              <a:rPr lang="nl-NL" dirty="0"/>
              <a:t> </a:t>
            </a:r>
            <a:r>
              <a:rPr lang="nl-NL" dirty="0" err="1"/>
              <a:t>devices</a:t>
            </a:r>
            <a:r>
              <a:rPr lang="nl-NL" dirty="0"/>
              <a:t> are </a:t>
            </a:r>
            <a:r>
              <a:rPr lang="nl-NL" dirty="0" err="1"/>
              <a:t>regulated</a:t>
            </a:r>
            <a:r>
              <a:rPr lang="nl-NL" dirty="0"/>
              <a:t> </a:t>
            </a:r>
            <a:r>
              <a:rPr lang="nl-NL" dirty="0" err="1"/>
              <a:t>through</a:t>
            </a:r>
            <a:r>
              <a:rPr lang="nl-NL" dirty="0"/>
              <a:t> (</a:t>
            </a:r>
            <a:r>
              <a:rPr lang="nl-NL" dirty="0" err="1"/>
              <a:t>Regulation</a:t>
            </a:r>
            <a:r>
              <a:rPr lang="nl-NL" dirty="0"/>
              <a:t> (EU) 2017/746) = </a:t>
            </a:r>
            <a:r>
              <a:rPr lang="nl-NL" dirty="0" err="1"/>
              <a:t>excl</a:t>
            </a:r>
            <a:r>
              <a:rPr lang="nl-NL" dirty="0"/>
              <a:t> </a:t>
            </a:r>
            <a:r>
              <a:rPr lang="nl-NL" dirty="0" err="1"/>
              <a:t>because</a:t>
            </a:r>
            <a:r>
              <a:rPr lang="nl-NL" dirty="0"/>
              <a:t> no </a:t>
            </a:r>
            <a:r>
              <a:rPr lang="nl-NL" dirty="0" err="1"/>
              <a:t>pharmacological</a:t>
            </a:r>
            <a:r>
              <a:rPr lang="nl-NL" dirty="0"/>
              <a:t> </a:t>
            </a:r>
            <a:r>
              <a:rPr lang="nl-NL" dirty="0" err="1"/>
              <a:t>principle</a:t>
            </a: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Drug-device: must </a:t>
            </a:r>
            <a:r>
              <a:rPr lang="nl-NL" dirty="0" err="1"/>
              <a:t>be</a:t>
            </a:r>
            <a:r>
              <a:rPr lang="nl-NL" dirty="0"/>
              <a:t> </a:t>
            </a:r>
            <a:r>
              <a:rPr lang="nl-NL" dirty="0" err="1"/>
              <a:t>used</a:t>
            </a:r>
            <a:r>
              <a:rPr lang="nl-NL" dirty="0"/>
              <a:t> </a:t>
            </a:r>
            <a:r>
              <a:rPr lang="nl-NL" dirty="0" err="1"/>
              <a:t>together</a:t>
            </a:r>
            <a:r>
              <a:rPr lang="nl-NL" dirty="0"/>
              <a:t> </a:t>
            </a:r>
            <a:r>
              <a:rPr lang="nl-NL" dirty="0" err="1"/>
              <a:t>to</a:t>
            </a:r>
            <a:r>
              <a:rPr lang="nl-NL" dirty="0"/>
              <a:t> </a:t>
            </a:r>
            <a:r>
              <a:rPr lang="nl-NL" dirty="0" err="1"/>
              <a:t>achieve</a:t>
            </a:r>
            <a:r>
              <a:rPr lang="nl-NL" dirty="0"/>
              <a:t> </a:t>
            </a:r>
            <a:r>
              <a:rPr lang="nl-NL" dirty="0" err="1"/>
              <a:t>the</a:t>
            </a:r>
            <a:r>
              <a:rPr lang="nl-NL" dirty="0"/>
              <a:t> </a:t>
            </a:r>
            <a:r>
              <a:rPr lang="nl-NL" dirty="0" err="1"/>
              <a:t>intended</a:t>
            </a:r>
            <a:r>
              <a:rPr lang="nl-NL" dirty="0"/>
              <a:t> </a:t>
            </a:r>
            <a:r>
              <a:rPr lang="nl-NL" dirty="0" err="1"/>
              <a:t>outcome</a:t>
            </a:r>
            <a:endParaRPr lang="nl-NL" dirty="0"/>
          </a:p>
          <a:p>
            <a:endParaRPr lang="nl-NL" dirty="0"/>
          </a:p>
        </p:txBody>
      </p:sp>
      <p:sp>
        <p:nvSpPr>
          <p:cNvPr id="4" name="Tijdelijke aanduiding voor dianummer 3"/>
          <p:cNvSpPr>
            <a:spLocks noGrp="1"/>
          </p:cNvSpPr>
          <p:nvPr>
            <p:ph type="sldNum" sz="quarter" idx="5"/>
          </p:nvPr>
        </p:nvSpPr>
        <p:spPr/>
        <p:txBody>
          <a:bodyPr/>
          <a:lstStyle/>
          <a:p>
            <a:fld id="{DBF259E3-49CD-B64B-A592-0C24756C06EE}" type="slidenum">
              <a:rPr lang="nl-NL" smtClean="0"/>
              <a:t>15</a:t>
            </a:fld>
            <a:endParaRPr lang="nl-NL"/>
          </a:p>
        </p:txBody>
      </p:sp>
    </p:spTree>
    <p:extLst>
      <p:ext uri="{BB962C8B-B14F-4D97-AF65-F5344CB8AC3E}">
        <p14:creationId xmlns:p14="http://schemas.microsoft.com/office/powerpoint/2010/main" val="5725934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FF426E9-66AB-4D32-A65A-08791903B6B5}"/>
              </a:ext>
            </a:extLst>
          </p:cNvPr>
          <p:cNvSpPr/>
          <p:nvPr userDrawn="1"/>
        </p:nvSpPr>
        <p:spPr>
          <a:xfrm>
            <a:off x="9525" y="-104775"/>
            <a:ext cx="12192000" cy="6962775"/>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CH" dirty="0"/>
          </a:p>
        </p:txBody>
      </p:sp>
      <p:sp>
        <p:nvSpPr>
          <p:cNvPr id="8" name="TextBox 7">
            <a:extLst>
              <a:ext uri="{FF2B5EF4-FFF2-40B4-BE49-F238E27FC236}">
                <a16:creationId xmlns:a16="http://schemas.microsoft.com/office/drawing/2014/main" id="{37FBC946-C623-406D-9BD6-959FFC8BFD2A}"/>
              </a:ext>
            </a:extLst>
          </p:cNvPr>
          <p:cNvSpPr txBox="1"/>
          <p:nvPr userDrawn="1"/>
        </p:nvSpPr>
        <p:spPr>
          <a:xfrm>
            <a:off x="0" y="-114300"/>
            <a:ext cx="12211050" cy="4305300"/>
          </a:xfrm>
          <a:prstGeom prst="rect">
            <a:avLst/>
          </a:prstGeom>
          <a:solidFill>
            <a:schemeClr val="accent1"/>
          </a:solidFill>
        </p:spPr>
        <p:txBody>
          <a:bodyPr wrap="square" rtlCol="0">
            <a:spAutoFit/>
          </a:bodyPr>
          <a:lstStyle/>
          <a:p>
            <a:endParaRPr lang="en-CH" dirty="0"/>
          </a:p>
        </p:txBody>
      </p:sp>
      <p:pic>
        <p:nvPicPr>
          <p:cNvPr id="6" name="Picture 5" descr="A blue and green background with dots and lines&#10;&#10;Description automatically generated with low confidence">
            <a:extLst>
              <a:ext uri="{FF2B5EF4-FFF2-40B4-BE49-F238E27FC236}">
                <a16:creationId xmlns:a16="http://schemas.microsoft.com/office/drawing/2014/main" id="{CB16F467-39FA-DBAE-B365-3ABBF69C7F0A}"/>
              </a:ext>
            </a:extLst>
          </p:cNvPr>
          <p:cNvPicPr>
            <a:picLocks noChangeAspect="1"/>
          </p:cNvPicPr>
          <p:nvPr userDrawn="1"/>
        </p:nvPicPr>
        <p:blipFill rotWithShape="1">
          <a:blip r:embed="rId2"/>
          <a:srcRect l="7521" t="6143" r="14250" b="44974"/>
          <a:stretch/>
        </p:blipFill>
        <p:spPr>
          <a:xfrm>
            <a:off x="-10738" y="-104775"/>
            <a:ext cx="12221788" cy="4295775"/>
          </a:xfrm>
          <a:prstGeom prst="rect">
            <a:avLst/>
          </a:prstGeom>
        </p:spPr>
      </p:pic>
      <p:sp>
        <p:nvSpPr>
          <p:cNvPr id="3" name="Subtitle 2"/>
          <p:cNvSpPr>
            <a:spLocks noGrp="1"/>
          </p:cNvSpPr>
          <p:nvPr userDrawn="1">
            <p:ph type="subTitle" idx="1" hasCustomPrompt="1"/>
          </p:nvPr>
        </p:nvSpPr>
        <p:spPr>
          <a:xfrm>
            <a:off x="4491828" y="4381453"/>
            <a:ext cx="7300122" cy="1120339"/>
          </a:xfrm>
        </p:spPr>
        <p:txBody>
          <a:bodyPr>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 name, Job title, </a:t>
            </a:r>
            <a:r>
              <a:rPr lang="en-US" dirty="0" err="1"/>
              <a:t>Organisation</a:t>
            </a:r>
            <a:endParaRPr lang="en-US" dirty="0"/>
          </a:p>
        </p:txBody>
      </p:sp>
      <p:sp>
        <p:nvSpPr>
          <p:cNvPr id="13" name="Title 1"/>
          <p:cNvSpPr>
            <a:spLocks noGrp="1"/>
          </p:cNvSpPr>
          <p:nvPr userDrawn="1">
            <p:ph type="ctrTitle" hasCustomPrompt="1"/>
          </p:nvPr>
        </p:nvSpPr>
        <p:spPr>
          <a:xfrm>
            <a:off x="4491828" y="1447800"/>
            <a:ext cx="7300122" cy="2501417"/>
          </a:xfrm>
        </p:spPr>
        <p:txBody>
          <a:bodyPr>
            <a:normAutofit/>
          </a:bodyPr>
          <a:lstStyle>
            <a:lvl1pPr algn="ctr">
              <a:defRPr sz="4800" b="0" baseline="0"/>
            </a:lvl1pPr>
          </a:lstStyle>
          <a:p>
            <a:r>
              <a:rPr lang="en-US" dirty="0">
                <a:solidFill>
                  <a:schemeClr val="bg1"/>
                </a:solidFill>
              </a:rPr>
              <a:t>Insert Title</a:t>
            </a:r>
            <a:endParaRPr lang="en-US" dirty="0"/>
          </a:p>
        </p:txBody>
      </p:sp>
      <p:grpSp>
        <p:nvGrpSpPr>
          <p:cNvPr id="5" name="Group 4">
            <a:extLst>
              <a:ext uri="{FF2B5EF4-FFF2-40B4-BE49-F238E27FC236}">
                <a16:creationId xmlns:a16="http://schemas.microsoft.com/office/drawing/2014/main" id="{05DF8515-3DA9-4AAF-BEAE-C7773701F94E}"/>
              </a:ext>
            </a:extLst>
          </p:cNvPr>
          <p:cNvGrpSpPr/>
          <p:nvPr userDrawn="1"/>
        </p:nvGrpSpPr>
        <p:grpSpPr>
          <a:xfrm>
            <a:off x="-10737" y="-480042"/>
            <a:ext cx="4278016" cy="7599007"/>
            <a:chOff x="-10737" y="-499092"/>
            <a:chExt cx="4278016" cy="7599007"/>
          </a:xfrm>
        </p:grpSpPr>
        <p:sp>
          <p:nvSpPr>
            <p:cNvPr id="14" name="Freeform: Shape 13">
              <a:extLst>
                <a:ext uri="{FF2B5EF4-FFF2-40B4-BE49-F238E27FC236}">
                  <a16:creationId xmlns:a16="http://schemas.microsoft.com/office/drawing/2014/main" id="{8E9FC106-4E87-4BC1-9524-81938F1AB844}"/>
                </a:ext>
              </a:extLst>
            </p:cNvPr>
            <p:cNvSpPr/>
            <p:nvPr userDrawn="1"/>
          </p:nvSpPr>
          <p:spPr>
            <a:xfrm>
              <a:off x="-9525" y="1957387"/>
              <a:ext cx="2133187" cy="2943226"/>
            </a:xfrm>
            <a:custGeom>
              <a:avLst/>
              <a:gdLst>
                <a:gd name="connsiteX0" fmla="*/ 591971 w 2093830"/>
                <a:gd name="connsiteY0" fmla="*/ 0 h 2943226"/>
                <a:gd name="connsiteX1" fmla="*/ 2093830 w 2093830"/>
                <a:gd name="connsiteY1" fmla="*/ 1471613 h 2943226"/>
                <a:gd name="connsiteX2" fmla="*/ 591971 w 2093830"/>
                <a:gd name="connsiteY2" fmla="*/ 2943226 h 2943226"/>
                <a:gd name="connsiteX3" fmla="*/ 7380 w 2093830"/>
                <a:gd name="connsiteY3" fmla="*/ 2827580 h 2943226"/>
                <a:gd name="connsiteX4" fmla="*/ 0 w 2093830"/>
                <a:gd name="connsiteY4" fmla="*/ 2824096 h 2943226"/>
                <a:gd name="connsiteX5" fmla="*/ 0 w 2093830"/>
                <a:gd name="connsiteY5" fmla="*/ 119130 h 2943226"/>
                <a:gd name="connsiteX6" fmla="*/ 7380 w 2093830"/>
                <a:gd name="connsiteY6" fmla="*/ 115647 h 2943226"/>
                <a:gd name="connsiteX7" fmla="*/ 591971 w 2093830"/>
                <a:gd name="connsiteY7" fmla="*/ 0 h 2943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3830" h="2943226">
                  <a:moveTo>
                    <a:pt x="591971" y="0"/>
                  </a:moveTo>
                  <a:cubicBezTo>
                    <a:pt x="1421425" y="0"/>
                    <a:pt x="2093830" y="658864"/>
                    <a:pt x="2093830" y="1471613"/>
                  </a:cubicBezTo>
                  <a:cubicBezTo>
                    <a:pt x="2093830" y="2284362"/>
                    <a:pt x="1421425" y="2943226"/>
                    <a:pt x="591971" y="2943226"/>
                  </a:cubicBezTo>
                  <a:cubicBezTo>
                    <a:pt x="384608" y="2943226"/>
                    <a:pt x="187060" y="2902047"/>
                    <a:pt x="7380" y="2827580"/>
                  </a:cubicBezTo>
                  <a:lnTo>
                    <a:pt x="0" y="2824096"/>
                  </a:lnTo>
                  <a:lnTo>
                    <a:pt x="0" y="119130"/>
                  </a:lnTo>
                  <a:lnTo>
                    <a:pt x="7380" y="115647"/>
                  </a:lnTo>
                  <a:cubicBezTo>
                    <a:pt x="187060" y="41179"/>
                    <a:pt x="384608" y="0"/>
                    <a:pt x="591971" y="0"/>
                  </a:cubicBezTo>
                  <a:close/>
                </a:path>
              </a:pathLst>
            </a:cu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endParaRPr lang="en-CH"/>
            </a:p>
          </p:txBody>
        </p:sp>
        <p:pic>
          <p:nvPicPr>
            <p:cNvPr id="15" name="Picture 14" descr="A picture containing icon&#10;&#10;Description automatically generated">
              <a:extLst>
                <a:ext uri="{FF2B5EF4-FFF2-40B4-BE49-F238E27FC236}">
                  <a16:creationId xmlns:a16="http://schemas.microsoft.com/office/drawing/2014/main" id="{8C31ECC4-51F2-4755-A226-DF5E45D48871}"/>
                </a:ext>
              </a:extLst>
            </p:cNvPr>
            <p:cNvPicPr>
              <a:picLocks noChangeAspect="1"/>
            </p:cNvPicPr>
            <p:nvPr userDrawn="1"/>
          </p:nvPicPr>
          <p:blipFill rotWithShape="1">
            <a:blip r:embed="rId3">
              <a:clrChange>
                <a:clrFrom>
                  <a:srgbClr val="FFFFFF"/>
                </a:clrFrom>
                <a:clrTo>
                  <a:srgbClr val="FFFFFF">
                    <a:alpha val="0"/>
                  </a:srgbClr>
                </a:clrTo>
              </a:clrChange>
            </a:blip>
            <a:srcRect l="40039"/>
            <a:stretch/>
          </p:blipFill>
          <p:spPr>
            <a:xfrm>
              <a:off x="905" y="-499092"/>
              <a:ext cx="4266374" cy="7599007"/>
            </a:xfrm>
            <a:prstGeom prst="rect">
              <a:avLst/>
            </a:prstGeom>
          </p:spPr>
        </p:pic>
        <p:sp>
          <p:nvSpPr>
            <p:cNvPr id="11" name="Freeform: Shape 10">
              <a:extLst>
                <a:ext uri="{FF2B5EF4-FFF2-40B4-BE49-F238E27FC236}">
                  <a16:creationId xmlns:a16="http://schemas.microsoft.com/office/drawing/2014/main" id="{2373E815-C7F3-428F-B48D-78929564F2A3}"/>
                </a:ext>
              </a:extLst>
            </p:cNvPr>
            <p:cNvSpPr/>
            <p:nvPr userDrawn="1"/>
          </p:nvSpPr>
          <p:spPr>
            <a:xfrm>
              <a:off x="-10737" y="0"/>
              <a:ext cx="4101304" cy="6766560"/>
            </a:xfrm>
            <a:custGeom>
              <a:avLst/>
              <a:gdLst>
                <a:gd name="connsiteX0" fmla="*/ 701046 w 4101304"/>
                <a:gd name="connsiteY0" fmla="*/ 0 h 6766560"/>
                <a:gd name="connsiteX1" fmla="*/ 4101304 w 4101304"/>
                <a:gd name="connsiteY1" fmla="*/ 3383280 h 6766560"/>
                <a:gd name="connsiteX2" fmla="*/ 701046 w 4101304"/>
                <a:gd name="connsiteY2" fmla="*/ 6766560 h 6766560"/>
                <a:gd name="connsiteX3" fmla="*/ 15775 w 4101304"/>
                <a:gd name="connsiteY3" fmla="*/ 6697824 h 6766560"/>
                <a:gd name="connsiteX4" fmla="*/ 0 w 4101304"/>
                <a:gd name="connsiteY4" fmla="*/ 6694201 h 6766560"/>
                <a:gd name="connsiteX5" fmla="*/ 0 w 4101304"/>
                <a:gd name="connsiteY5" fmla="*/ 72359 h 6766560"/>
                <a:gd name="connsiteX6" fmla="*/ 15775 w 4101304"/>
                <a:gd name="connsiteY6" fmla="*/ 68736 h 6766560"/>
                <a:gd name="connsiteX7" fmla="*/ 701046 w 4101304"/>
                <a:gd name="connsiteY7" fmla="*/ 0 h 6766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1304" h="6766560">
                  <a:moveTo>
                    <a:pt x="701046" y="0"/>
                  </a:moveTo>
                  <a:cubicBezTo>
                    <a:pt x="2578957" y="0"/>
                    <a:pt x="4101304" y="1514746"/>
                    <a:pt x="4101304" y="3383280"/>
                  </a:cubicBezTo>
                  <a:cubicBezTo>
                    <a:pt x="4101304" y="5251814"/>
                    <a:pt x="2578957" y="6766560"/>
                    <a:pt x="701046" y="6766560"/>
                  </a:cubicBezTo>
                  <a:cubicBezTo>
                    <a:pt x="466307" y="6766560"/>
                    <a:pt x="237124" y="6742892"/>
                    <a:pt x="15775" y="6697824"/>
                  </a:cubicBezTo>
                  <a:lnTo>
                    <a:pt x="0" y="6694201"/>
                  </a:lnTo>
                  <a:lnTo>
                    <a:pt x="0" y="72359"/>
                  </a:lnTo>
                  <a:lnTo>
                    <a:pt x="15775" y="68736"/>
                  </a:lnTo>
                  <a:cubicBezTo>
                    <a:pt x="237124" y="23668"/>
                    <a:pt x="466307" y="0"/>
                    <a:pt x="701046" y="0"/>
                  </a:cubicBezTo>
                  <a:close/>
                </a:path>
              </a:pathLst>
            </a:custGeom>
            <a:noFill/>
          </p:spPr>
          <p:style>
            <a:lnRef idx="2">
              <a:schemeClr val="accent2"/>
            </a:lnRef>
            <a:fillRef idx="1">
              <a:schemeClr val="lt1"/>
            </a:fillRef>
            <a:effectRef idx="0">
              <a:schemeClr val="accent2"/>
            </a:effectRef>
            <a:fontRef idx="minor">
              <a:schemeClr val="dk1"/>
            </a:fontRef>
          </p:style>
          <p:txBody>
            <a:bodyPr wrap="square" rtlCol="0" anchor="ctr">
              <a:noAutofit/>
            </a:bodyPr>
            <a:lstStyle/>
            <a:p>
              <a:pPr algn="ctr"/>
              <a:endParaRPr lang="en-CH"/>
            </a:p>
          </p:txBody>
        </p:sp>
      </p:grpSp>
      <p:pic>
        <p:nvPicPr>
          <p:cNvPr id="17" name="Picture 16" descr="A picture containing screenshot, graphics, font, circle&#10;&#10;Description automatically generated">
            <a:extLst>
              <a:ext uri="{FF2B5EF4-FFF2-40B4-BE49-F238E27FC236}">
                <a16:creationId xmlns:a16="http://schemas.microsoft.com/office/drawing/2014/main" id="{E6DDE149-3BEF-379D-AAFE-E442FFAAA216}"/>
              </a:ext>
            </a:extLst>
          </p:cNvPr>
          <p:cNvPicPr>
            <a:picLocks noChangeAspect="1"/>
          </p:cNvPicPr>
          <p:nvPr userDrawn="1"/>
        </p:nvPicPr>
        <p:blipFill rotWithShape="1">
          <a:blip r:embed="rId4"/>
          <a:srcRect l="24205" t="12173" r="5240" b="13046"/>
          <a:stretch/>
        </p:blipFill>
        <p:spPr>
          <a:xfrm>
            <a:off x="6625798" y="5692245"/>
            <a:ext cx="3042077" cy="922999"/>
          </a:xfrm>
          <a:prstGeom prst="rect">
            <a:avLst/>
          </a:prstGeom>
        </p:spPr>
      </p:pic>
    </p:spTree>
    <p:extLst>
      <p:ext uri="{BB962C8B-B14F-4D97-AF65-F5344CB8AC3E}">
        <p14:creationId xmlns:p14="http://schemas.microsoft.com/office/powerpoint/2010/main" val="3687077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DF8AEB7A-3BE9-4B17-A865-58EBDB0CB7FF}"/>
              </a:ext>
            </a:extLst>
          </p:cNvPr>
          <p:cNvSpPr>
            <a:spLocks noGrp="1"/>
          </p:cNvSpPr>
          <p:nvPr>
            <p:ph idx="1"/>
          </p:nvPr>
        </p:nvSpPr>
        <p:spPr>
          <a:xfrm>
            <a:off x="609600" y="1380729"/>
            <a:ext cx="10972800" cy="468669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a:extLst>
              <a:ext uri="{FF2B5EF4-FFF2-40B4-BE49-F238E27FC236}">
                <a16:creationId xmlns:a16="http://schemas.microsoft.com/office/drawing/2014/main" id="{6DF7645E-3C70-3215-AB2B-43D58F898F0C}"/>
              </a:ext>
            </a:extLst>
          </p:cNvPr>
          <p:cNvSpPr>
            <a:spLocks noGrp="1"/>
          </p:cNvSpPr>
          <p:nvPr>
            <p:ph type="title"/>
          </p:nvPr>
        </p:nvSpPr>
        <p:spPr>
          <a:xfrm>
            <a:off x="609600" y="203199"/>
            <a:ext cx="10972800" cy="873715"/>
          </a:xfrm>
          <a:prstGeom prst="rect">
            <a:avLst/>
          </a:prstGeom>
        </p:spPr>
        <p:txBody>
          <a:bodyPr vert="horz" lIns="91440" tIns="45720" rIns="91440" bIns="45720" rtlCol="0" anchor="ctr">
            <a:normAutofit/>
          </a:bodyPr>
          <a:lstStyle/>
          <a:p>
            <a:r>
              <a:rPr lang="en-US" dirty="0"/>
              <a:t>Click to edit Master title style</a:t>
            </a:r>
          </a:p>
        </p:txBody>
      </p:sp>
      <p:sp>
        <p:nvSpPr>
          <p:cNvPr id="4" name="Slide Number Placeholder 4">
            <a:extLst>
              <a:ext uri="{FF2B5EF4-FFF2-40B4-BE49-F238E27FC236}">
                <a16:creationId xmlns:a16="http://schemas.microsoft.com/office/drawing/2014/main" id="{AC22AF3B-AEF9-D87B-D36F-C9D71D3C6602}"/>
              </a:ext>
            </a:extLst>
          </p:cNvPr>
          <p:cNvSpPr>
            <a:spLocks noGrp="1"/>
          </p:cNvSpPr>
          <p:nvPr>
            <p:ph type="sldNum" sz="quarter" idx="4"/>
          </p:nvPr>
        </p:nvSpPr>
        <p:spPr>
          <a:xfrm>
            <a:off x="692730" y="6371236"/>
            <a:ext cx="2743200" cy="365125"/>
          </a:xfrm>
          <a:prstGeom prst="rect">
            <a:avLst/>
          </a:prstGeom>
        </p:spPr>
        <p:txBody>
          <a:bodyPr vert="horz" lIns="91440" tIns="45720" rIns="91440" bIns="45720" rtlCol="0" anchor="ctr"/>
          <a:lstStyle>
            <a:lvl1pPr algn="l">
              <a:defRPr sz="900">
                <a:solidFill>
                  <a:schemeClr val="accent1"/>
                </a:solidFill>
              </a:defRPr>
            </a:lvl1pPr>
          </a:lstStyle>
          <a:p>
            <a:r>
              <a:rPr lang="en-US"/>
              <a:t>Page </a:t>
            </a:r>
            <a:fld id="{127D9164-07AF-9947-BAED-B5CA6D2A48F4}" type="slidenum">
              <a:rPr lang="en-US" smtClean="0"/>
              <a:pPr/>
              <a:t>‹#›</a:t>
            </a:fld>
            <a:endParaRPr lang="en-US" dirty="0"/>
          </a:p>
        </p:txBody>
      </p:sp>
    </p:spTree>
    <p:extLst>
      <p:ext uri="{BB962C8B-B14F-4D97-AF65-F5344CB8AC3E}">
        <p14:creationId xmlns:p14="http://schemas.microsoft.com/office/powerpoint/2010/main" val="4122721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ontent_2 sides">
    <p:spTree>
      <p:nvGrpSpPr>
        <p:cNvPr id="1" name=""/>
        <p:cNvGrpSpPr/>
        <p:nvPr/>
      </p:nvGrpSpPr>
      <p:grpSpPr>
        <a:xfrm>
          <a:off x="0" y="0"/>
          <a:ext cx="0" cy="0"/>
          <a:chOff x="0" y="0"/>
          <a:chExt cx="0" cy="0"/>
        </a:xfrm>
      </p:grpSpPr>
      <p:pic>
        <p:nvPicPr>
          <p:cNvPr id="4" name="Picture 3" descr="A blue and green background with dots and lines&#10;&#10;Description automatically generated with low confidence">
            <a:extLst>
              <a:ext uri="{FF2B5EF4-FFF2-40B4-BE49-F238E27FC236}">
                <a16:creationId xmlns:a16="http://schemas.microsoft.com/office/drawing/2014/main" id="{F71D77E4-5EB6-A64B-9837-9D36D2657D27}"/>
              </a:ext>
            </a:extLst>
          </p:cNvPr>
          <p:cNvPicPr>
            <a:picLocks noChangeAspect="1"/>
          </p:cNvPicPr>
          <p:nvPr userDrawn="1"/>
        </p:nvPicPr>
        <p:blipFill rotWithShape="1">
          <a:blip r:embed="rId2"/>
          <a:srcRect t="34907" r="2172" b="49567"/>
          <a:stretch/>
        </p:blipFill>
        <p:spPr>
          <a:xfrm flipV="1">
            <a:off x="0" y="4169"/>
            <a:ext cx="12192000" cy="1087629"/>
          </a:xfrm>
          <a:prstGeom prst="rect">
            <a:avLst/>
          </a:prstGeom>
        </p:spPr>
      </p:pic>
      <p:sp>
        <p:nvSpPr>
          <p:cNvPr id="2" name="Title Placeholder 1">
            <a:extLst>
              <a:ext uri="{FF2B5EF4-FFF2-40B4-BE49-F238E27FC236}">
                <a16:creationId xmlns:a16="http://schemas.microsoft.com/office/drawing/2014/main" id="{6DF7645E-3C70-3215-AB2B-43D58F898F0C}"/>
              </a:ext>
            </a:extLst>
          </p:cNvPr>
          <p:cNvSpPr>
            <a:spLocks noGrp="1"/>
          </p:cNvSpPr>
          <p:nvPr>
            <p:ph type="title"/>
          </p:nvPr>
        </p:nvSpPr>
        <p:spPr>
          <a:xfrm>
            <a:off x="609600" y="203199"/>
            <a:ext cx="10972800" cy="873715"/>
          </a:xfrm>
          <a:prstGeom prst="rect">
            <a:avLst/>
          </a:prstGeom>
        </p:spPr>
        <p:txBody>
          <a:bodyPr vert="horz" lIns="91440" tIns="45720" rIns="91440" bIns="45720" rtlCol="0" anchor="ctr">
            <a:normAutofit/>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9E11C44-E96E-D092-FFFE-5CAC179B448E}"/>
              </a:ext>
            </a:extLst>
          </p:cNvPr>
          <p:cNvSpPr>
            <a:spLocks noGrp="1"/>
          </p:cNvSpPr>
          <p:nvPr>
            <p:ph idx="1"/>
          </p:nvPr>
        </p:nvSpPr>
        <p:spPr>
          <a:xfrm>
            <a:off x="609600" y="1416579"/>
            <a:ext cx="5362575" cy="4591050"/>
          </a:xfrm>
        </p:spPr>
        <p:txBody>
          <a:bodyPr/>
          <a:lstStyle>
            <a:lvl1pPr marL="457200" indent="-457200">
              <a:buFontTx/>
              <a:buBlip>
                <a:blip r:embed="rId3"/>
              </a:buBlip>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D34A168E-EBDC-935D-E830-5179DF6393B2}"/>
              </a:ext>
            </a:extLst>
          </p:cNvPr>
          <p:cNvSpPr>
            <a:spLocks noGrp="1"/>
          </p:cNvSpPr>
          <p:nvPr>
            <p:ph idx="10"/>
          </p:nvPr>
        </p:nvSpPr>
        <p:spPr>
          <a:xfrm>
            <a:off x="6219825" y="1416579"/>
            <a:ext cx="5362575" cy="4591050"/>
          </a:xfrm>
        </p:spPr>
        <p:txBody>
          <a:bodyPr/>
          <a:lstStyle>
            <a:lvl1pPr marL="457200" indent="-457200">
              <a:buFontTx/>
              <a:buBlip>
                <a:blip r:embed="rId3"/>
              </a:buBlip>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a:extLst>
              <a:ext uri="{FF2B5EF4-FFF2-40B4-BE49-F238E27FC236}">
                <a16:creationId xmlns:a16="http://schemas.microsoft.com/office/drawing/2014/main" id="{551FA232-C507-C065-329B-5690826E6242}"/>
              </a:ext>
            </a:extLst>
          </p:cNvPr>
          <p:cNvSpPr>
            <a:spLocks noGrp="1"/>
          </p:cNvSpPr>
          <p:nvPr>
            <p:ph type="sldNum" sz="quarter" idx="4"/>
          </p:nvPr>
        </p:nvSpPr>
        <p:spPr>
          <a:xfrm>
            <a:off x="692730" y="6371236"/>
            <a:ext cx="2743200" cy="365125"/>
          </a:xfrm>
          <a:prstGeom prst="rect">
            <a:avLst/>
          </a:prstGeom>
        </p:spPr>
        <p:txBody>
          <a:bodyPr vert="horz" lIns="91440" tIns="45720" rIns="91440" bIns="45720" rtlCol="0" anchor="ctr"/>
          <a:lstStyle>
            <a:lvl1pPr algn="l">
              <a:defRPr sz="900">
                <a:solidFill>
                  <a:schemeClr val="accent1"/>
                </a:solidFill>
              </a:defRPr>
            </a:lvl1pPr>
          </a:lstStyle>
          <a:p>
            <a:r>
              <a:rPr lang="en-US"/>
              <a:t>Page </a:t>
            </a:r>
            <a:fld id="{127D9164-07AF-9947-BAED-B5CA6D2A48F4}" type="slidenum">
              <a:rPr lang="en-US" smtClean="0"/>
              <a:pPr/>
              <a:t>‹#›</a:t>
            </a:fld>
            <a:endParaRPr lang="en-US" dirty="0"/>
          </a:p>
        </p:txBody>
      </p:sp>
    </p:spTree>
    <p:extLst>
      <p:ext uri="{BB962C8B-B14F-4D97-AF65-F5344CB8AC3E}">
        <p14:creationId xmlns:p14="http://schemas.microsoft.com/office/powerpoint/2010/main" val="3870972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ontent_Process">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F7645E-3C70-3215-AB2B-43D58F898F0C}"/>
              </a:ext>
            </a:extLst>
          </p:cNvPr>
          <p:cNvSpPr>
            <a:spLocks noGrp="1"/>
          </p:cNvSpPr>
          <p:nvPr>
            <p:ph type="title"/>
          </p:nvPr>
        </p:nvSpPr>
        <p:spPr>
          <a:xfrm>
            <a:off x="609600" y="203199"/>
            <a:ext cx="10972800" cy="873715"/>
          </a:xfrm>
          <a:prstGeom prst="rect">
            <a:avLst/>
          </a:prstGeom>
        </p:spPr>
        <p:txBody>
          <a:bodyPr vert="horz" lIns="91440" tIns="45720" rIns="91440" bIns="45720" rtlCol="0" anchor="ctr">
            <a:normAutofit/>
          </a:bodyPr>
          <a:lstStyle/>
          <a:p>
            <a:r>
              <a:rPr lang="en-US" dirty="0"/>
              <a:t>Click to edit Master title style</a:t>
            </a:r>
          </a:p>
        </p:txBody>
      </p:sp>
      <p:pic>
        <p:nvPicPr>
          <p:cNvPr id="3" name="Picture 2" descr="A blue and green background with dots and lines&#10;&#10;Description automatically generated with low confidence">
            <a:extLst>
              <a:ext uri="{FF2B5EF4-FFF2-40B4-BE49-F238E27FC236}">
                <a16:creationId xmlns:a16="http://schemas.microsoft.com/office/drawing/2014/main" id="{C7836E51-AA96-36E2-3641-09E9720144D1}"/>
              </a:ext>
            </a:extLst>
          </p:cNvPr>
          <p:cNvPicPr>
            <a:picLocks noChangeAspect="1"/>
          </p:cNvPicPr>
          <p:nvPr userDrawn="1"/>
        </p:nvPicPr>
        <p:blipFill rotWithShape="1">
          <a:blip r:embed="rId2"/>
          <a:srcRect l="-1" t="25186" r="-1" b="74147"/>
          <a:stretch/>
        </p:blipFill>
        <p:spPr>
          <a:xfrm flipV="1">
            <a:off x="0" y="1091799"/>
            <a:ext cx="12192000" cy="45719"/>
          </a:xfrm>
          <a:prstGeom prst="rect">
            <a:avLst/>
          </a:prstGeom>
        </p:spPr>
      </p:pic>
      <p:sp>
        <p:nvSpPr>
          <p:cNvPr id="7" name="Content Placeholder 2">
            <a:extLst>
              <a:ext uri="{FF2B5EF4-FFF2-40B4-BE49-F238E27FC236}">
                <a16:creationId xmlns:a16="http://schemas.microsoft.com/office/drawing/2014/main" id="{5EF67F1A-1032-D634-CDBC-8DD03FC135EC}"/>
              </a:ext>
            </a:extLst>
          </p:cNvPr>
          <p:cNvSpPr>
            <a:spLocks noGrp="1"/>
          </p:cNvSpPr>
          <p:nvPr>
            <p:ph idx="1"/>
          </p:nvPr>
        </p:nvSpPr>
        <p:spPr>
          <a:xfrm>
            <a:off x="609601" y="1416579"/>
            <a:ext cx="4857750" cy="4591050"/>
          </a:xfrm>
        </p:spPr>
        <p:txBody>
          <a:bodyPr/>
          <a:lstStyle>
            <a:lvl1pPr marL="457200" indent="-457200">
              <a:buFontTx/>
              <a:buBlip>
                <a:blip r:embed="rId3"/>
              </a:buBlip>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F8BBB93D-718B-5F7F-E563-9A301C02785F}"/>
              </a:ext>
            </a:extLst>
          </p:cNvPr>
          <p:cNvSpPr>
            <a:spLocks noGrp="1"/>
          </p:cNvSpPr>
          <p:nvPr>
            <p:ph idx="10"/>
          </p:nvPr>
        </p:nvSpPr>
        <p:spPr>
          <a:xfrm>
            <a:off x="6724651" y="1416579"/>
            <a:ext cx="4876799" cy="4591050"/>
          </a:xfrm>
        </p:spPr>
        <p:txBody>
          <a:bodyPr/>
          <a:lstStyle>
            <a:lvl1pPr marL="457200" indent="-457200">
              <a:buFontTx/>
              <a:buBlip>
                <a:blip r:embed="rId3"/>
              </a:buBlip>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Arrow: Right 8">
            <a:extLst>
              <a:ext uri="{FF2B5EF4-FFF2-40B4-BE49-F238E27FC236}">
                <a16:creationId xmlns:a16="http://schemas.microsoft.com/office/drawing/2014/main" id="{71DD6294-3B57-3A5E-C96D-55F8FDDAB1DB}"/>
              </a:ext>
            </a:extLst>
          </p:cNvPr>
          <p:cNvSpPr/>
          <p:nvPr userDrawn="1"/>
        </p:nvSpPr>
        <p:spPr>
          <a:xfrm>
            <a:off x="5624513" y="3139440"/>
            <a:ext cx="942976" cy="849631"/>
          </a:xfrm>
          <a:prstGeom prst="rightArrow">
            <a:avLst/>
          </a:prstGeom>
          <a:ln>
            <a:solidFill>
              <a:schemeClr val="accent2">
                <a:lumMod val="75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CH"/>
          </a:p>
        </p:txBody>
      </p:sp>
      <p:sp>
        <p:nvSpPr>
          <p:cNvPr id="13" name="Slide Number Placeholder 4">
            <a:extLst>
              <a:ext uri="{FF2B5EF4-FFF2-40B4-BE49-F238E27FC236}">
                <a16:creationId xmlns:a16="http://schemas.microsoft.com/office/drawing/2014/main" id="{91593725-A498-3572-37A1-17A4022B91A5}"/>
              </a:ext>
            </a:extLst>
          </p:cNvPr>
          <p:cNvSpPr>
            <a:spLocks noGrp="1"/>
          </p:cNvSpPr>
          <p:nvPr>
            <p:ph type="sldNum" sz="quarter" idx="4"/>
          </p:nvPr>
        </p:nvSpPr>
        <p:spPr>
          <a:xfrm>
            <a:off x="692730" y="6371236"/>
            <a:ext cx="2743200" cy="365125"/>
          </a:xfrm>
          <a:prstGeom prst="rect">
            <a:avLst/>
          </a:prstGeom>
        </p:spPr>
        <p:txBody>
          <a:bodyPr vert="horz" lIns="91440" tIns="45720" rIns="91440" bIns="45720" rtlCol="0" anchor="ctr"/>
          <a:lstStyle>
            <a:lvl1pPr algn="l">
              <a:defRPr sz="900">
                <a:solidFill>
                  <a:schemeClr val="accent1"/>
                </a:solidFill>
              </a:defRPr>
            </a:lvl1pPr>
          </a:lstStyle>
          <a:p>
            <a:r>
              <a:rPr lang="en-US"/>
              <a:t>Page </a:t>
            </a:r>
            <a:fld id="{127D9164-07AF-9947-BAED-B5CA6D2A48F4}" type="slidenum">
              <a:rPr lang="en-US" smtClean="0"/>
              <a:pPr/>
              <a:t>‹#›</a:t>
            </a:fld>
            <a:endParaRPr lang="en-US" dirty="0"/>
          </a:p>
        </p:txBody>
      </p:sp>
    </p:spTree>
    <p:extLst>
      <p:ext uri="{BB962C8B-B14F-4D97-AF65-F5344CB8AC3E}">
        <p14:creationId xmlns:p14="http://schemas.microsoft.com/office/powerpoint/2010/main" val="2744028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Picture">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97FAEF5A-2162-4AB3-D8D6-E3B1A4E2D808}"/>
              </a:ext>
            </a:extLst>
          </p:cNvPr>
          <p:cNvSpPr>
            <a:spLocks noGrp="1"/>
          </p:cNvSpPr>
          <p:nvPr>
            <p:ph idx="1"/>
          </p:nvPr>
        </p:nvSpPr>
        <p:spPr>
          <a:xfrm>
            <a:off x="609600" y="1332736"/>
            <a:ext cx="10972800" cy="944268"/>
          </a:xfrm>
        </p:spPr>
        <p:txBody>
          <a:bodyPr>
            <a:noAutofit/>
          </a:bodyPr>
          <a:lstStyle>
            <a:lvl1pPr marL="0" indent="0">
              <a:buNone/>
              <a:defRPr sz="2000"/>
            </a:lvl1pPr>
            <a:lvl2pPr>
              <a:defRPr sz="1600"/>
            </a:lvl2pPr>
            <a:lvl3pPr>
              <a:defRPr sz="1600"/>
            </a:lvl3pPr>
            <a:lvl4pPr>
              <a:defRPr sz="1600"/>
            </a:lvl4pPr>
            <a:lvl5pPr>
              <a:defRPr sz="1600"/>
            </a:lvl5pPr>
          </a:lstStyle>
          <a:p>
            <a:pPr lvl="0"/>
            <a:r>
              <a:rPr lang="en-US" dirty="0"/>
              <a:t>Click to edit Master text styles</a:t>
            </a:r>
          </a:p>
        </p:txBody>
      </p:sp>
      <p:graphicFrame>
        <p:nvGraphicFramePr>
          <p:cNvPr id="4" name="Chart 3">
            <a:extLst>
              <a:ext uri="{FF2B5EF4-FFF2-40B4-BE49-F238E27FC236}">
                <a16:creationId xmlns:a16="http://schemas.microsoft.com/office/drawing/2014/main" id="{908ED5DC-FD07-FC0B-2C28-70E6E46B1AE2}"/>
              </a:ext>
            </a:extLst>
          </p:cNvPr>
          <p:cNvGraphicFramePr/>
          <p:nvPr userDrawn="1">
            <p:extLst>
              <p:ext uri="{D42A27DB-BD31-4B8C-83A1-F6EECF244321}">
                <p14:modId xmlns:p14="http://schemas.microsoft.com/office/powerpoint/2010/main" val="314274639"/>
              </p:ext>
            </p:extLst>
          </p:nvPr>
        </p:nvGraphicFramePr>
        <p:xfrm>
          <a:off x="2743200" y="2635749"/>
          <a:ext cx="6705600" cy="3352800"/>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Placeholder 1">
            <a:extLst>
              <a:ext uri="{FF2B5EF4-FFF2-40B4-BE49-F238E27FC236}">
                <a16:creationId xmlns:a16="http://schemas.microsoft.com/office/drawing/2014/main" id="{838D21CE-FE9E-93A3-30E6-64098791FF36}"/>
              </a:ext>
            </a:extLst>
          </p:cNvPr>
          <p:cNvSpPr>
            <a:spLocks noGrp="1"/>
          </p:cNvSpPr>
          <p:nvPr>
            <p:ph type="title"/>
          </p:nvPr>
        </p:nvSpPr>
        <p:spPr>
          <a:xfrm>
            <a:off x="609600" y="203199"/>
            <a:ext cx="10972800" cy="873715"/>
          </a:xfrm>
          <a:prstGeom prst="rect">
            <a:avLst/>
          </a:prstGeom>
        </p:spPr>
        <p:txBody>
          <a:bodyPr vert="horz" lIns="91440" tIns="45720" rIns="91440" bIns="45720" rtlCol="0" anchor="ctr">
            <a:normAutofit/>
          </a:bodyPr>
          <a:lstStyle/>
          <a:p>
            <a:r>
              <a:rPr lang="en-US" dirty="0"/>
              <a:t>Click to edit Master title style</a:t>
            </a:r>
          </a:p>
        </p:txBody>
      </p:sp>
      <p:sp>
        <p:nvSpPr>
          <p:cNvPr id="9" name="Slide Number Placeholder 4">
            <a:extLst>
              <a:ext uri="{FF2B5EF4-FFF2-40B4-BE49-F238E27FC236}">
                <a16:creationId xmlns:a16="http://schemas.microsoft.com/office/drawing/2014/main" id="{1507C929-5BBF-2782-D6B0-3E752FE40896}"/>
              </a:ext>
            </a:extLst>
          </p:cNvPr>
          <p:cNvSpPr>
            <a:spLocks noGrp="1"/>
          </p:cNvSpPr>
          <p:nvPr>
            <p:ph type="sldNum" sz="quarter" idx="4"/>
          </p:nvPr>
        </p:nvSpPr>
        <p:spPr>
          <a:xfrm>
            <a:off x="692730" y="6371236"/>
            <a:ext cx="2743200" cy="365125"/>
          </a:xfrm>
          <a:prstGeom prst="rect">
            <a:avLst/>
          </a:prstGeom>
        </p:spPr>
        <p:txBody>
          <a:bodyPr vert="horz" lIns="91440" tIns="45720" rIns="91440" bIns="45720" rtlCol="0" anchor="ctr"/>
          <a:lstStyle>
            <a:lvl1pPr algn="l">
              <a:defRPr sz="900">
                <a:solidFill>
                  <a:schemeClr val="accent1"/>
                </a:solidFill>
              </a:defRPr>
            </a:lvl1pPr>
          </a:lstStyle>
          <a:p>
            <a:r>
              <a:rPr lang="en-US"/>
              <a:t>Page </a:t>
            </a:r>
            <a:fld id="{127D9164-07AF-9947-BAED-B5CA6D2A48F4}" type="slidenum">
              <a:rPr lang="en-US" smtClean="0"/>
              <a:pPr/>
              <a:t>‹#›</a:t>
            </a:fld>
            <a:endParaRPr lang="en-US" dirty="0"/>
          </a:p>
        </p:txBody>
      </p:sp>
    </p:spTree>
    <p:extLst>
      <p:ext uri="{BB962C8B-B14F-4D97-AF65-F5344CB8AC3E}">
        <p14:creationId xmlns:p14="http://schemas.microsoft.com/office/powerpoint/2010/main" val="1545831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E312C8A8-C8D5-71B7-EE23-F9FD0FCC4BCD}"/>
              </a:ext>
            </a:extLst>
          </p:cNvPr>
          <p:cNvSpPr>
            <a:spLocks noGrp="1"/>
          </p:cNvSpPr>
          <p:nvPr>
            <p:ph type="title"/>
          </p:nvPr>
        </p:nvSpPr>
        <p:spPr>
          <a:xfrm>
            <a:off x="609600" y="203199"/>
            <a:ext cx="10972800" cy="873715"/>
          </a:xfrm>
          <a:prstGeom prst="rect">
            <a:avLst/>
          </a:prstGeom>
        </p:spPr>
        <p:txBody>
          <a:bodyPr vert="horz" lIns="91440" tIns="45720" rIns="91440" bIns="45720" rtlCol="0" anchor="ctr">
            <a:normAutofit/>
          </a:bodyPr>
          <a:lstStyle/>
          <a:p>
            <a:r>
              <a:rPr lang="en-US" dirty="0"/>
              <a:t>Click to edit Master title style</a:t>
            </a:r>
          </a:p>
        </p:txBody>
      </p:sp>
      <p:sp>
        <p:nvSpPr>
          <p:cNvPr id="2" name="Slide Number Placeholder 4">
            <a:extLst>
              <a:ext uri="{FF2B5EF4-FFF2-40B4-BE49-F238E27FC236}">
                <a16:creationId xmlns:a16="http://schemas.microsoft.com/office/drawing/2014/main" id="{C4646536-7EBB-6AF6-522B-44D388F53F25}"/>
              </a:ext>
            </a:extLst>
          </p:cNvPr>
          <p:cNvSpPr>
            <a:spLocks noGrp="1"/>
          </p:cNvSpPr>
          <p:nvPr>
            <p:ph type="sldNum" sz="quarter" idx="4"/>
          </p:nvPr>
        </p:nvSpPr>
        <p:spPr>
          <a:xfrm>
            <a:off x="692730" y="6371236"/>
            <a:ext cx="2743200" cy="365125"/>
          </a:xfrm>
          <a:prstGeom prst="rect">
            <a:avLst/>
          </a:prstGeom>
        </p:spPr>
        <p:txBody>
          <a:bodyPr vert="horz" lIns="91440" tIns="45720" rIns="91440" bIns="45720" rtlCol="0" anchor="ctr"/>
          <a:lstStyle>
            <a:lvl1pPr algn="l">
              <a:defRPr sz="900">
                <a:solidFill>
                  <a:schemeClr val="accent1"/>
                </a:solidFill>
              </a:defRPr>
            </a:lvl1pPr>
          </a:lstStyle>
          <a:p>
            <a:r>
              <a:rPr lang="en-US"/>
              <a:t>Page </a:t>
            </a:r>
            <a:fld id="{127D9164-07AF-9947-BAED-B5CA6D2A48F4}" type="slidenum">
              <a:rPr lang="en-US" smtClean="0"/>
              <a:pPr/>
              <a:t>‹#›</a:t>
            </a:fld>
            <a:endParaRPr lang="en-US" dirty="0"/>
          </a:p>
        </p:txBody>
      </p:sp>
    </p:spTree>
    <p:extLst>
      <p:ext uri="{BB962C8B-B14F-4D97-AF65-F5344CB8AC3E}">
        <p14:creationId xmlns:p14="http://schemas.microsoft.com/office/powerpoint/2010/main" val="253792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bigger pictures)">
    <p:spTree>
      <p:nvGrpSpPr>
        <p:cNvPr id="1" name=""/>
        <p:cNvGrpSpPr/>
        <p:nvPr/>
      </p:nvGrpSpPr>
      <p:grpSpPr>
        <a:xfrm>
          <a:off x="0" y="0"/>
          <a:ext cx="0" cy="0"/>
          <a:chOff x="0" y="0"/>
          <a:chExt cx="0" cy="0"/>
        </a:xfrm>
      </p:grpSpPr>
      <p:pic>
        <p:nvPicPr>
          <p:cNvPr id="7" name="Picture 6" descr="A blue and green background with dots and lines&#10;&#10;Description automatically generated with low confidence">
            <a:extLst>
              <a:ext uri="{FF2B5EF4-FFF2-40B4-BE49-F238E27FC236}">
                <a16:creationId xmlns:a16="http://schemas.microsoft.com/office/drawing/2014/main" id="{4F0FEC60-7035-89C2-8B71-53247CCC99A3}"/>
              </a:ext>
            </a:extLst>
          </p:cNvPr>
          <p:cNvPicPr>
            <a:picLocks noChangeAspect="1"/>
          </p:cNvPicPr>
          <p:nvPr userDrawn="1"/>
        </p:nvPicPr>
        <p:blipFill rotWithShape="1">
          <a:blip r:embed="rId2"/>
          <a:srcRect t="34175" r="2172" b="55621"/>
          <a:stretch/>
        </p:blipFill>
        <p:spPr>
          <a:xfrm flipV="1">
            <a:off x="0" y="6176356"/>
            <a:ext cx="12192000" cy="714893"/>
          </a:xfrm>
          <a:prstGeom prst="rect">
            <a:avLst/>
          </a:prstGeom>
        </p:spPr>
      </p:pic>
      <p:sp>
        <p:nvSpPr>
          <p:cNvPr id="4" name="Slide Number Placeholder 2">
            <a:extLst>
              <a:ext uri="{FF2B5EF4-FFF2-40B4-BE49-F238E27FC236}">
                <a16:creationId xmlns:a16="http://schemas.microsoft.com/office/drawing/2014/main" id="{AAB7DB74-D905-E098-EC97-0EB83B3EE647}"/>
              </a:ext>
            </a:extLst>
          </p:cNvPr>
          <p:cNvSpPr>
            <a:spLocks noGrp="1"/>
          </p:cNvSpPr>
          <p:nvPr>
            <p:ph type="sldNum" sz="quarter" idx="10"/>
          </p:nvPr>
        </p:nvSpPr>
        <p:spPr>
          <a:xfrm>
            <a:off x="676104" y="6361711"/>
            <a:ext cx="2743200" cy="365125"/>
          </a:xfrm>
        </p:spPr>
        <p:txBody>
          <a:bodyPr/>
          <a:lstStyle>
            <a:lvl1pPr>
              <a:defRPr>
                <a:solidFill>
                  <a:schemeClr val="bg1"/>
                </a:solidFill>
              </a:defRPr>
            </a:lvl1pPr>
          </a:lstStyle>
          <a:p>
            <a:r>
              <a:rPr lang="en-US"/>
              <a:t>Page </a:t>
            </a:r>
            <a:fld id="{127D9164-07AF-9947-BAED-B5CA6D2A48F4}" type="slidenum">
              <a:rPr lang="en-US" smtClean="0"/>
              <a:pPr/>
              <a:t>‹#›</a:t>
            </a:fld>
            <a:endParaRPr lang="en-US" dirty="0"/>
          </a:p>
        </p:txBody>
      </p:sp>
      <p:sp>
        <p:nvSpPr>
          <p:cNvPr id="5" name="Rectangle 4">
            <a:extLst>
              <a:ext uri="{FF2B5EF4-FFF2-40B4-BE49-F238E27FC236}">
                <a16:creationId xmlns:a16="http://schemas.microsoft.com/office/drawing/2014/main" id="{711D063B-BBA7-9FDF-B456-A40AB1ED2193}"/>
              </a:ext>
            </a:extLst>
          </p:cNvPr>
          <p:cNvSpPr/>
          <p:nvPr userDrawn="1"/>
        </p:nvSpPr>
        <p:spPr>
          <a:xfrm>
            <a:off x="0" y="0"/>
            <a:ext cx="12192000" cy="2266950"/>
          </a:xfrm>
          <a:prstGeom prst="rect">
            <a:avLst/>
          </a:prstGeom>
          <a:solidFill>
            <a:schemeClr val="bg1"/>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CH"/>
          </a:p>
        </p:txBody>
      </p:sp>
      <p:pic>
        <p:nvPicPr>
          <p:cNvPr id="11" name="Picture 10" descr="A picture containing text, font, graphics, screenshot&#10;&#10;Description automatically generated">
            <a:extLst>
              <a:ext uri="{FF2B5EF4-FFF2-40B4-BE49-F238E27FC236}">
                <a16:creationId xmlns:a16="http://schemas.microsoft.com/office/drawing/2014/main" id="{8EF18148-B53F-1EF3-62A2-58F4B86D976B}"/>
              </a:ext>
            </a:extLst>
          </p:cNvPr>
          <p:cNvPicPr>
            <a:picLocks noChangeAspect="1"/>
          </p:cNvPicPr>
          <p:nvPr userDrawn="1"/>
        </p:nvPicPr>
        <p:blipFill rotWithShape="1">
          <a:blip r:embed="rId3"/>
          <a:srcRect l="24203" t="18649" r="4580" b="42267"/>
          <a:stretch/>
        </p:blipFill>
        <p:spPr>
          <a:xfrm>
            <a:off x="9636127" y="6398026"/>
            <a:ext cx="1769108" cy="277933"/>
          </a:xfrm>
          <a:prstGeom prst="rect">
            <a:avLst/>
          </a:prstGeom>
        </p:spPr>
      </p:pic>
      <p:pic>
        <p:nvPicPr>
          <p:cNvPr id="9" name="Picture 8" descr="A picture containing text, font, graphics, screenshot&#10;&#10;Description automatically generated">
            <a:extLst>
              <a:ext uri="{FF2B5EF4-FFF2-40B4-BE49-F238E27FC236}">
                <a16:creationId xmlns:a16="http://schemas.microsoft.com/office/drawing/2014/main" id="{D72D5F3A-5F28-8393-D19F-2EFBED31EFD1}"/>
              </a:ext>
            </a:extLst>
          </p:cNvPr>
          <p:cNvPicPr>
            <a:picLocks noChangeAspect="1"/>
          </p:cNvPicPr>
          <p:nvPr userDrawn="1"/>
        </p:nvPicPr>
        <p:blipFill rotWithShape="1">
          <a:blip r:embed="rId3"/>
          <a:srcRect t="17244" r="75889" b="16818"/>
          <a:stretch/>
        </p:blipFill>
        <p:spPr>
          <a:xfrm>
            <a:off x="9211739" y="6378337"/>
            <a:ext cx="405338" cy="317312"/>
          </a:xfrm>
          <a:prstGeom prst="rect">
            <a:avLst/>
          </a:prstGeom>
        </p:spPr>
      </p:pic>
    </p:spTree>
    <p:extLst>
      <p:ext uri="{BB962C8B-B14F-4D97-AF65-F5344CB8AC3E}">
        <p14:creationId xmlns:p14="http://schemas.microsoft.com/office/powerpoint/2010/main" val="2799955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pic>
        <p:nvPicPr>
          <p:cNvPr id="3" name="Picture 2" descr="A blue and green background with dots and lines&#10;&#10;Description automatically generated with low confidence">
            <a:extLst>
              <a:ext uri="{FF2B5EF4-FFF2-40B4-BE49-F238E27FC236}">
                <a16:creationId xmlns:a16="http://schemas.microsoft.com/office/drawing/2014/main" id="{190B9986-8609-0E3E-5A85-7D68EDF4F823}"/>
              </a:ext>
            </a:extLst>
          </p:cNvPr>
          <p:cNvPicPr>
            <a:picLocks noChangeAspect="1"/>
          </p:cNvPicPr>
          <p:nvPr userDrawn="1"/>
        </p:nvPicPr>
        <p:blipFill rotWithShape="1">
          <a:blip r:embed="rId2"/>
          <a:srcRect l="7711" t="5876" r="4319" b="18435"/>
          <a:stretch/>
        </p:blipFill>
        <p:spPr>
          <a:xfrm>
            <a:off x="0" y="0"/>
            <a:ext cx="12192000" cy="5900673"/>
          </a:xfrm>
          <a:prstGeom prst="rect">
            <a:avLst/>
          </a:prstGeom>
        </p:spPr>
      </p:pic>
      <p:sp>
        <p:nvSpPr>
          <p:cNvPr id="6" name="Title 1">
            <a:extLst>
              <a:ext uri="{FF2B5EF4-FFF2-40B4-BE49-F238E27FC236}">
                <a16:creationId xmlns:a16="http://schemas.microsoft.com/office/drawing/2014/main" id="{4633A712-4EC8-62E9-7FD4-7CE1E9275E92}"/>
              </a:ext>
            </a:extLst>
          </p:cNvPr>
          <p:cNvSpPr>
            <a:spLocks noGrp="1"/>
          </p:cNvSpPr>
          <p:nvPr>
            <p:ph type="ctrTitle" hasCustomPrompt="1"/>
          </p:nvPr>
        </p:nvSpPr>
        <p:spPr>
          <a:xfrm>
            <a:off x="900157" y="1699627"/>
            <a:ext cx="10391685" cy="2501417"/>
          </a:xfrm>
        </p:spPr>
        <p:txBody>
          <a:bodyPr>
            <a:normAutofit/>
          </a:bodyPr>
          <a:lstStyle>
            <a:lvl1pPr algn="ctr">
              <a:lnSpc>
                <a:spcPct val="120000"/>
              </a:lnSpc>
              <a:defRPr sz="4800" b="0" baseline="0">
                <a:solidFill>
                  <a:schemeClr val="bg1"/>
                </a:solidFill>
              </a:defRPr>
            </a:lvl1pPr>
          </a:lstStyle>
          <a:p>
            <a:r>
              <a:rPr lang="en-US" dirty="0">
                <a:solidFill>
                  <a:schemeClr val="bg1"/>
                </a:solidFill>
              </a:rPr>
              <a:t>Insert subtitle</a:t>
            </a:r>
            <a:endParaRPr lang="en-US" dirty="0"/>
          </a:p>
        </p:txBody>
      </p:sp>
      <p:sp>
        <p:nvSpPr>
          <p:cNvPr id="2" name="Rectangle 1">
            <a:extLst>
              <a:ext uri="{FF2B5EF4-FFF2-40B4-BE49-F238E27FC236}">
                <a16:creationId xmlns:a16="http://schemas.microsoft.com/office/drawing/2014/main" id="{21C20FA1-D844-12F4-6CC5-1A3A6322936B}"/>
              </a:ext>
            </a:extLst>
          </p:cNvPr>
          <p:cNvSpPr/>
          <p:nvPr userDrawn="1"/>
        </p:nvSpPr>
        <p:spPr>
          <a:xfrm>
            <a:off x="0" y="5802594"/>
            <a:ext cx="12192000" cy="105540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CH" dirty="0"/>
          </a:p>
        </p:txBody>
      </p:sp>
      <p:pic>
        <p:nvPicPr>
          <p:cNvPr id="4" name="Picture 3" descr="A blue and green background with dots and lines&#10;&#10;Description automatically generated with low confidence">
            <a:extLst>
              <a:ext uri="{FF2B5EF4-FFF2-40B4-BE49-F238E27FC236}">
                <a16:creationId xmlns:a16="http://schemas.microsoft.com/office/drawing/2014/main" id="{DDB55F50-1A7C-3123-B4CD-8AFCCDB58556}"/>
              </a:ext>
            </a:extLst>
          </p:cNvPr>
          <p:cNvPicPr>
            <a:picLocks noChangeAspect="1"/>
          </p:cNvPicPr>
          <p:nvPr userDrawn="1"/>
        </p:nvPicPr>
        <p:blipFill rotWithShape="1">
          <a:blip r:embed="rId2"/>
          <a:srcRect l="-1" t="25186" r="-1" b="74147"/>
          <a:stretch/>
        </p:blipFill>
        <p:spPr>
          <a:xfrm flipV="1">
            <a:off x="0" y="6322293"/>
            <a:ext cx="12192000" cy="45719"/>
          </a:xfrm>
          <a:prstGeom prst="rect">
            <a:avLst/>
          </a:prstGeom>
        </p:spPr>
      </p:pic>
      <p:sp>
        <p:nvSpPr>
          <p:cNvPr id="5" name="Rectangle 4">
            <a:extLst>
              <a:ext uri="{FF2B5EF4-FFF2-40B4-BE49-F238E27FC236}">
                <a16:creationId xmlns:a16="http://schemas.microsoft.com/office/drawing/2014/main" id="{C36F0DA4-EF12-BD3A-5748-749964DB4AFA}"/>
              </a:ext>
            </a:extLst>
          </p:cNvPr>
          <p:cNvSpPr/>
          <p:nvPr userDrawn="1"/>
        </p:nvSpPr>
        <p:spPr>
          <a:xfrm>
            <a:off x="4073236" y="5904935"/>
            <a:ext cx="3840480" cy="88043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CH" dirty="0"/>
          </a:p>
        </p:txBody>
      </p:sp>
      <p:pic>
        <p:nvPicPr>
          <p:cNvPr id="8" name="Picture 7" descr="A picture containing screenshot, graphics, font, circle&#10;&#10;Description automatically generated">
            <a:extLst>
              <a:ext uri="{FF2B5EF4-FFF2-40B4-BE49-F238E27FC236}">
                <a16:creationId xmlns:a16="http://schemas.microsoft.com/office/drawing/2014/main" id="{A47F00F0-2D4B-F95E-AEC9-DD0E0C50D44C}"/>
              </a:ext>
            </a:extLst>
          </p:cNvPr>
          <p:cNvPicPr>
            <a:picLocks noChangeAspect="1"/>
          </p:cNvPicPr>
          <p:nvPr userDrawn="1"/>
        </p:nvPicPr>
        <p:blipFill rotWithShape="1">
          <a:blip r:embed="rId3"/>
          <a:srcRect t="11243" b="10794"/>
          <a:stretch/>
        </p:blipFill>
        <p:spPr>
          <a:xfrm>
            <a:off x="4161586" y="5967605"/>
            <a:ext cx="3631595" cy="810491"/>
          </a:xfrm>
          <a:prstGeom prst="rect">
            <a:avLst/>
          </a:prstGeom>
        </p:spPr>
      </p:pic>
    </p:spTree>
    <p:extLst>
      <p:ext uri="{BB962C8B-B14F-4D97-AF65-F5344CB8AC3E}">
        <p14:creationId xmlns:p14="http://schemas.microsoft.com/office/powerpoint/2010/main" val="2224439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nal_Q&amp;A">
    <p:spTree>
      <p:nvGrpSpPr>
        <p:cNvPr id="1" name=""/>
        <p:cNvGrpSpPr/>
        <p:nvPr/>
      </p:nvGrpSpPr>
      <p:grpSpPr>
        <a:xfrm>
          <a:off x="0" y="0"/>
          <a:ext cx="0" cy="0"/>
          <a:chOff x="0" y="0"/>
          <a:chExt cx="0" cy="0"/>
        </a:xfrm>
      </p:grpSpPr>
      <p:pic>
        <p:nvPicPr>
          <p:cNvPr id="10" name="Picture 9" descr="A blue and green background with dots and lines&#10;&#10;Description automatically generated with low confidence">
            <a:extLst>
              <a:ext uri="{FF2B5EF4-FFF2-40B4-BE49-F238E27FC236}">
                <a16:creationId xmlns:a16="http://schemas.microsoft.com/office/drawing/2014/main" id="{4F0641A7-3FAF-132B-70D5-37284C16ED0A}"/>
              </a:ext>
            </a:extLst>
          </p:cNvPr>
          <p:cNvPicPr>
            <a:picLocks noChangeAspect="1"/>
          </p:cNvPicPr>
          <p:nvPr userDrawn="1"/>
        </p:nvPicPr>
        <p:blipFill rotWithShape="1">
          <a:blip r:embed="rId2"/>
          <a:srcRect l="7711" t="5876" r="4319" b="18435"/>
          <a:stretch/>
        </p:blipFill>
        <p:spPr>
          <a:xfrm>
            <a:off x="0" y="0"/>
            <a:ext cx="12192000" cy="5900673"/>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37811" y="1338509"/>
            <a:ext cx="3506854" cy="3332716"/>
          </a:xfrm>
          <a:prstGeom prst="rect">
            <a:avLst/>
          </a:prstGeom>
        </p:spPr>
      </p:pic>
      <p:sp>
        <p:nvSpPr>
          <p:cNvPr id="4" name="Rectangle 3">
            <a:extLst>
              <a:ext uri="{FF2B5EF4-FFF2-40B4-BE49-F238E27FC236}">
                <a16:creationId xmlns:a16="http://schemas.microsoft.com/office/drawing/2014/main" id="{C9E6893E-A4FD-F3B0-FE48-714292079A5F}"/>
              </a:ext>
            </a:extLst>
          </p:cNvPr>
          <p:cNvSpPr/>
          <p:nvPr userDrawn="1"/>
        </p:nvSpPr>
        <p:spPr>
          <a:xfrm>
            <a:off x="0" y="5802594"/>
            <a:ext cx="12192000" cy="105540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CH" dirty="0"/>
          </a:p>
        </p:txBody>
      </p:sp>
      <p:pic>
        <p:nvPicPr>
          <p:cNvPr id="5" name="Picture 4" descr="A blue and green background with dots and lines&#10;&#10;Description automatically generated with low confidence">
            <a:extLst>
              <a:ext uri="{FF2B5EF4-FFF2-40B4-BE49-F238E27FC236}">
                <a16:creationId xmlns:a16="http://schemas.microsoft.com/office/drawing/2014/main" id="{8FA84077-3CE9-E25D-9A6B-6BFF3896D0F2}"/>
              </a:ext>
            </a:extLst>
          </p:cNvPr>
          <p:cNvPicPr>
            <a:picLocks noChangeAspect="1"/>
          </p:cNvPicPr>
          <p:nvPr userDrawn="1"/>
        </p:nvPicPr>
        <p:blipFill rotWithShape="1">
          <a:blip r:embed="rId2"/>
          <a:srcRect l="-1" t="25186" r="-1" b="74147"/>
          <a:stretch/>
        </p:blipFill>
        <p:spPr>
          <a:xfrm flipV="1">
            <a:off x="0" y="6322293"/>
            <a:ext cx="12192000" cy="45719"/>
          </a:xfrm>
          <a:prstGeom prst="rect">
            <a:avLst/>
          </a:prstGeom>
        </p:spPr>
      </p:pic>
      <p:sp>
        <p:nvSpPr>
          <p:cNvPr id="6" name="Rectangle 5">
            <a:extLst>
              <a:ext uri="{FF2B5EF4-FFF2-40B4-BE49-F238E27FC236}">
                <a16:creationId xmlns:a16="http://schemas.microsoft.com/office/drawing/2014/main" id="{CD6AF2BD-07E8-0A97-EF59-3972E72DF842}"/>
              </a:ext>
            </a:extLst>
          </p:cNvPr>
          <p:cNvSpPr/>
          <p:nvPr userDrawn="1"/>
        </p:nvSpPr>
        <p:spPr>
          <a:xfrm>
            <a:off x="4073236" y="5904935"/>
            <a:ext cx="3840480" cy="88043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CH" dirty="0"/>
          </a:p>
        </p:txBody>
      </p:sp>
      <p:pic>
        <p:nvPicPr>
          <p:cNvPr id="9" name="Picture 8" descr="A picture containing screenshot, graphics, font, circle&#10;&#10;Description automatically generated">
            <a:extLst>
              <a:ext uri="{FF2B5EF4-FFF2-40B4-BE49-F238E27FC236}">
                <a16:creationId xmlns:a16="http://schemas.microsoft.com/office/drawing/2014/main" id="{0968D9A3-7A59-EA6B-05FB-014B10CE6719}"/>
              </a:ext>
            </a:extLst>
          </p:cNvPr>
          <p:cNvPicPr>
            <a:picLocks noChangeAspect="1"/>
          </p:cNvPicPr>
          <p:nvPr userDrawn="1"/>
        </p:nvPicPr>
        <p:blipFill rotWithShape="1">
          <a:blip r:embed="rId4"/>
          <a:srcRect t="11243" b="10794"/>
          <a:stretch/>
        </p:blipFill>
        <p:spPr>
          <a:xfrm>
            <a:off x="4161586" y="5967605"/>
            <a:ext cx="3631595" cy="810491"/>
          </a:xfrm>
          <a:prstGeom prst="rect">
            <a:avLst/>
          </a:prstGeom>
        </p:spPr>
      </p:pic>
    </p:spTree>
    <p:extLst>
      <p:ext uri="{BB962C8B-B14F-4D97-AF65-F5344CB8AC3E}">
        <p14:creationId xmlns:p14="http://schemas.microsoft.com/office/powerpoint/2010/main" val="3155390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inal_Thank You">
    <p:spTree>
      <p:nvGrpSpPr>
        <p:cNvPr id="1" name=""/>
        <p:cNvGrpSpPr/>
        <p:nvPr/>
      </p:nvGrpSpPr>
      <p:grpSpPr>
        <a:xfrm>
          <a:off x="0" y="0"/>
          <a:ext cx="0" cy="0"/>
          <a:chOff x="0" y="0"/>
          <a:chExt cx="0" cy="0"/>
        </a:xfrm>
      </p:grpSpPr>
      <p:pic>
        <p:nvPicPr>
          <p:cNvPr id="10" name="Picture 9" descr="A blue and green background with dots and lines&#10;&#10;Description automatically generated with low confidence">
            <a:extLst>
              <a:ext uri="{FF2B5EF4-FFF2-40B4-BE49-F238E27FC236}">
                <a16:creationId xmlns:a16="http://schemas.microsoft.com/office/drawing/2014/main" id="{4F0641A7-3FAF-132B-70D5-37284C16ED0A}"/>
              </a:ext>
            </a:extLst>
          </p:cNvPr>
          <p:cNvPicPr>
            <a:picLocks noChangeAspect="1"/>
          </p:cNvPicPr>
          <p:nvPr userDrawn="1"/>
        </p:nvPicPr>
        <p:blipFill rotWithShape="1">
          <a:blip r:embed="rId2"/>
          <a:srcRect l="7711" t="5876" r="4319" b="18435"/>
          <a:stretch/>
        </p:blipFill>
        <p:spPr>
          <a:xfrm>
            <a:off x="0" y="0"/>
            <a:ext cx="12192000" cy="5900673"/>
          </a:xfrm>
          <a:prstGeom prst="rect">
            <a:avLst/>
          </a:prstGeom>
        </p:spPr>
      </p:pic>
      <p:sp>
        <p:nvSpPr>
          <p:cNvPr id="4" name="Rectangle 3">
            <a:extLst>
              <a:ext uri="{FF2B5EF4-FFF2-40B4-BE49-F238E27FC236}">
                <a16:creationId xmlns:a16="http://schemas.microsoft.com/office/drawing/2014/main" id="{C9E6893E-A4FD-F3B0-FE48-714292079A5F}"/>
              </a:ext>
            </a:extLst>
          </p:cNvPr>
          <p:cNvSpPr/>
          <p:nvPr userDrawn="1"/>
        </p:nvSpPr>
        <p:spPr>
          <a:xfrm>
            <a:off x="0" y="5802594"/>
            <a:ext cx="12192000" cy="105540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CH" dirty="0"/>
          </a:p>
        </p:txBody>
      </p:sp>
      <p:pic>
        <p:nvPicPr>
          <p:cNvPr id="5" name="Picture 4" descr="A blue and green background with dots and lines&#10;&#10;Description automatically generated with low confidence">
            <a:extLst>
              <a:ext uri="{FF2B5EF4-FFF2-40B4-BE49-F238E27FC236}">
                <a16:creationId xmlns:a16="http://schemas.microsoft.com/office/drawing/2014/main" id="{8FA84077-3CE9-E25D-9A6B-6BFF3896D0F2}"/>
              </a:ext>
            </a:extLst>
          </p:cNvPr>
          <p:cNvPicPr>
            <a:picLocks noChangeAspect="1"/>
          </p:cNvPicPr>
          <p:nvPr userDrawn="1"/>
        </p:nvPicPr>
        <p:blipFill rotWithShape="1">
          <a:blip r:embed="rId2"/>
          <a:srcRect l="-1" t="25186" r="-1" b="74147"/>
          <a:stretch/>
        </p:blipFill>
        <p:spPr>
          <a:xfrm flipV="1">
            <a:off x="0" y="6322293"/>
            <a:ext cx="12192000" cy="45719"/>
          </a:xfrm>
          <a:prstGeom prst="rect">
            <a:avLst/>
          </a:prstGeom>
        </p:spPr>
      </p:pic>
      <p:sp>
        <p:nvSpPr>
          <p:cNvPr id="6" name="Rectangle 5">
            <a:extLst>
              <a:ext uri="{FF2B5EF4-FFF2-40B4-BE49-F238E27FC236}">
                <a16:creationId xmlns:a16="http://schemas.microsoft.com/office/drawing/2014/main" id="{CD6AF2BD-07E8-0A97-EF59-3972E72DF842}"/>
              </a:ext>
            </a:extLst>
          </p:cNvPr>
          <p:cNvSpPr/>
          <p:nvPr userDrawn="1"/>
        </p:nvSpPr>
        <p:spPr>
          <a:xfrm>
            <a:off x="4073236" y="5904935"/>
            <a:ext cx="3840480" cy="88043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CH" dirty="0"/>
          </a:p>
        </p:txBody>
      </p:sp>
      <p:pic>
        <p:nvPicPr>
          <p:cNvPr id="9" name="Picture 8" descr="A picture containing screenshot, graphics, font, circle&#10;&#10;Description automatically generated">
            <a:extLst>
              <a:ext uri="{FF2B5EF4-FFF2-40B4-BE49-F238E27FC236}">
                <a16:creationId xmlns:a16="http://schemas.microsoft.com/office/drawing/2014/main" id="{0968D9A3-7A59-EA6B-05FB-014B10CE6719}"/>
              </a:ext>
            </a:extLst>
          </p:cNvPr>
          <p:cNvPicPr>
            <a:picLocks noChangeAspect="1"/>
          </p:cNvPicPr>
          <p:nvPr userDrawn="1"/>
        </p:nvPicPr>
        <p:blipFill rotWithShape="1">
          <a:blip r:embed="rId3"/>
          <a:srcRect t="11243" b="10794"/>
          <a:stretch/>
        </p:blipFill>
        <p:spPr>
          <a:xfrm>
            <a:off x="4161586" y="5967605"/>
            <a:ext cx="3631595" cy="810491"/>
          </a:xfrm>
          <a:prstGeom prst="rect">
            <a:avLst/>
          </a:prstGeom>
        </p:spPr>
      </p:pic>
      <p:sp>
        <p:nvSpPr>
          <p:cNvPr id="2" name="TextBox 1">
            <a:extLst>
              <a:ext uri="{FF2B5EF4-FFF2-40B4-BE49-F238E27FC236}">
                <a16:creationId xmlns:a16="http://schemas.microsoft.com/office/drawing/2014/main" id="{BA067190-0517-402D-77CE-BA6DD43EDA26}"/>
              </a:ext>
            </a:extLst>
          </p:cNvPr>
          <p:cNvSpPr txBox="1"/>
          <p:nvPr userDrawn="1"/>
        </p:nvSpPr>
        <p:spPr>
          <a:xfrm>
            <a:off x="2818729" y="2383423"/>
            <a:ext cx="6554541" cy="1200329"/>
          </a:xfrm>
          <a:prstGeom prst="rect">
            <a:avLst/>
          </a:prstGeom>
          <a:noFill/>
        </p:spPr>
        <p:txBody>
          <a:bodyPr wrap="square" rtlCol="0">
            <a:spAutoFit/>
          </a:bodyPr>
          <a:lstStyle/>
          <a:p>
            <a:pPr algn="ctr"/>
            <a:r>
              <a:rPr lang="en-GB" sz="7200" b="1" dirty="0">
                <a:solidFill>
                  <a:schemeClr val="bg1"/>
                </a:solidFill>
              </a:rPr>
              <a:t>Thank you!</a:t>
            </a:r>
            <a:endParaRPr lang="en-CH" sz="7200" b="1" dirty="0">
              <a:solidFill>
                <a:schemeClr val="bg1"/>
              </a:solidFill>
            </a:endParaRPr>
          </a:p>
        </p:txBody>
      </p:sp>
    </p:spTree>
    <p:extLst>
      <p:ext uri="{BB962C8B-B14F-4D97-AF65-F5344CB8AC3E}">
        <p14:creationId xmlns:p14="http://schemas.microsoft.com/office/powerpoint/2010/main" val="2382784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inal_Thank You + messag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6F5D001-434A-3CA6-857E-F3B02176D118}"/>
              </a:ext>
            </a:extLst>
          </p:cNvPr>
          <p:cNvSpPr/>
          <p:nvPr userDrawn="1"/>
        </p:nvSpPr>
        <p:spPr>
          <a:xfrm>
            <a:off x="0" y="-104775"/>
            <a:ext cx="12192000" cy="6962775"/>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CH" dirty="0"/>
          </a:p>
        </p:txBody>
      </p:sp>
      <p:pic>
        <p:nvPicPr>
          <p:cNvPr id="15" name="Picture 14" descr="A blue and green background with dots and lines&#10;&#10;Description automatically generated with low confidence">
            <a:extLst>
              <a:ext uri="{FF2B5EF4-FFF2-40B4-BE49-F238E27FC236}">
                <a16:creationId xmlns:a16="http://schemas.microsoft.com/office/drawing/2014/main" id="{3EC1C363-0E87-9E25-EC38-4633C56FB945}"/>
              </a:ext>
            </a:extLst>
          </p:cNvPr>
          <p:cNvPicPr>
            <a:picLocks noChangeAspect="1"/>
          </p:cNvPicPr>
          <p:nvPr userDrawn="1"/>
        </p:nvPicPr>
        <p:blipFill rotWithShape="1">
          <a:blip r:embed="rId2"/>
          <a:srcRect l="7711" t="6015" r="4319" b="20531"/>
          <a:stretch/>
        </p:blipFill>
        <p:spPr>
          <a:xfrm>
            <a:off x="-19050" y="-122780"/>
            <a:ext cx="12249785" cy="5753450"/>
          </a:xfrm>
          <a:prstGeom prst="rect">
            <a:avLst/>
          </a:prstGeom>
        </p:spPr>
      </p:pic>
      <p:sp>
        <p:nvSpPr>
          <p:cNvPr id="16" name="Freeform: Shape 15">
            <a:extLst>
              <a:ext uri="{FF2B5EF4-FFF2-40B4-BE49-F238E27FC236}">
                <a16:creationId xmlns:a16="http://schemas.microsoft.com/office/drawing/2014/main" id="{8FB84C72-3448-1DAB-7EBD-3B27FBDE1DC6}"/>
              </a:ext>
            </a:extLst>
          </p:cNvPr>
          <p:cNvSpPr/>
          <p:nvPr userDrawn="1"/>
        </p:nvSpPr>
        <p:spPr>
          <a:xfrm>
            <a:off x="-19050" y="1957387"/>
            <a:ext cx="2133187" cy="2943226"/>
          </a:xfrm>
          <a:custGeom>
            <a:avLst/>
            <a:gdLst>
              <a:gd name="connsiteX0" fmla="*/ 591971 w 2093830"/>
              <a:gd name="connsiteY0" fmla="*/ 0 h 2943226"/>
              <a:gd name="connsiteX1" fmla="*/ 2093830 w 2093830"/>
              <a:gd name="connsiteY1" fmla="*/ 1471613 h 2943226"/>
              <a:gd name="connsiteX2" fmla="*/ 591971 w 2093830"/>
              <a:gd name="connsiteY2" fmla="*/ 2943226 h 2943226"/>
              <a:gd name="connsiteX3" fmla="*/ 7380 w 2093830"/>
              <a:gd name="connsiteY3" fmla="*/ 2827580 h 2943226"/>
              <a:gd name="connsiteX4" fmla="*/ 0 w 2093830"/>
              <a:gd name="connsiteY4" fmla="*/ 2824096 h 2943226"/>
              <a:gd name="connsiteX5" fmla="*/ 0 w 2093830"/>
              <a:gd name="connsiteY5" fmla="*/ 119130 h 2943226"/>
              <a:gd name="connsiteX6" fmla="*/ 7380 w 2093830"/>
              <a:gd name="connsiteY6" fmla="*/ 115647 h 2943226"/>
              <a:gd name="connsiteX7" fmla="*/ 591971 w 2093830"/>
              <a:gd name="connsiteY7" fmla="*/ 0 h 2943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3830" h="2943226">
                <a:moveTo>
                  <a:pt x="591971" y="0"/>
                </a:moveTo>
                <a:cubicBezTo>
                  <a:pt x="1421425" y="0"/>
                  <a:pt x="2093830" y="658864"/>
                  <a:pt x="2093830" y="1471613"/>
                </a:cubicBezTo>
                <a:cubicBezTo>
                  <a:pt x="2093830" y="2284362"/>
                  <a:pt x="1421425" y="2943226"/>
                  <a:pt x="591971" y="2943226"/>
                </a:cubicBezTo>
                <a:cubicBezTo>
                  <a:pt x="384608" y="2943226"/>
                  <a:pt x="187060" y="2902047"/>
                  <a:pt x="7380" y="2827580"/>
                </a:cubicBezTo>
                <a:lnTo>
                  <a:pt x="0" y="2824096"/>
                </a:lnTo>
                <a:lnTo>
                  <a:pt x="0" y="119130"/>
                </a:lnTo>
                <a:lnTo>
                  <a:pt x="7380" y="115647"/>
                </a:lnTo>
                <a:cubicBezTo>
                  <a:pt x="187060" y="41179"/>
                  <a:pt x="384608" y="0"/>
                  <a:pt x="591971" y="0"/>
                </a:cubicBezTo>
                <a:close/>
              </a:path>
            </a:pathLst>
          </a:cu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endParaRPr lang="en-CH"/>
          </a:p>
        </p:txBody>
      </p:sp>
      <p:sp>
        <p:nvSpPr>
          <p:cNvPr id="17" name="Subtitle 2">
            <a:extLst>
              <a:ext uri="{FF2B5EF4-FFF2-40B4-BE49-F238E27FC236}">
                <a16:creationId xmlns:a16="http://schemas.microsoft.com/office/drawing/2014/main" id="{09728B03-F19D-2CAB-848B-09556EABDB84}"/>
              </a:ext>
            </a:extLst>
          </p:cNvPr>
          <p:cNvSpPr>
            <a:spLocks noGrp="1"/>
          </p:cNvSpPr>
          <p:nvPr>
            <p:ph type="subTitle" idx="1" hasCustomPrompt="1"/>
          </p:nvPr>
        </p:nvSpPr>
        <p:spPr>
          <a:xfrm>
            <a:off x="4446189" y="4743403"/>
            <a:ext cx="7300122" cy="704088"/>
          </a:xfrm>
        </p:spPr>
        <p:txBody>
          <a:bodyPr>
            <a:normAutofit/>
          </a:bodyPr>
          <a:lstStyle>
            <a:lvl1pPr marL="0" indent="0" algn="ctr">
              <a:buNone/>
              <a:defRPr sz="32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Add a message</a:t>
            </a:r>
          </a:p>
        </p:txBody>
      </p:sp>
      <p:sp>
        <p:nvSpPr>
          <p:cNvPr id="18" name="TextBox 17">
            <a:extLst>
              <a:ext uri="{FF2B5EF4-FFF2-40B4-BE49-F238E27FC236}">
                <a16:creationId xmlns:a16="http://schemas.microsoft.com/office/drawing/2014/main" id="{6CF43D68-1BF6-A045-0B51-D81A0C66A3C9}"/>
              </a:ext>
            </a:extLst>
          </p:cNvPr>
          <p:cNvSpPr txBox="1"/>
          <p:nvPr userDrawn="1"/>
        </p:nvSpPr>
        <p:spPr>
          <a:xfrm>
            <a:off x="4818979" y="2315744"/>
            <a:ext cx="6554541" cy="1200329"/>
          </a:xfrm>
          <a:prstGeom prst="rect">
            <a:avLst/>
          </a:prstGeom>
          <a:noFill/>
        </p:spPr>
        <p:txBody>
          <a:bodyPr wrap="square" rtlCol="0">
            <a:spAutoFit/>
          </a:bodyPr>
          <a:lstStyle/>
          <a:p>
            <a:pPr algn="ctr"/>
            <a:r>
              <a:rPr lang="en-GB" sz="7200" b="1" dirty="0">
                <a:solidFill>
                  <a:schemeClr val="bg1"/>
                </a:solidFill>
              </a:rPr>
              <a:t>Thank you!</a:t>
            </a:r>
            <a:endParaRPr lang="en-CH" sz="7200" b="1" dirty="0">
              <a:solidFill>
                <a:schemeClr val="bg1"/>
              </a:solidFill>
            </a:endParaRPr>
          </a:p>
        </p:txBody>
      </p:sp>
      <p:grpSp>
        <p:nvGrpSpPr>
          <p:cNvPr id="19" name="Group 18">
            <a:extLst>
              <a:ext uri="{FF2B5EF4-FFF2-40B4-BE49-F238E27FC236}">
                <a16:creationId xmlns:a16="http://schemas.microsoft.com/office/drawing/2014/main" id="{9FDEC16B-01D2-E8CE-D0C2-E2BB3F4CC8CF}"/>
              </a:ext>
            </a:extLst>
          </p:cNvPr>
          <p:cNvGrpSpPr/>
          <p:nvPr userDrawn="1"/>
        </p:nvGrpSpPr>
        <p:grpSpPr>
          <a:xfrm>
            <a:off x="-10737" y="-480042"/>
            <a:ext cx="4278016" cy="7599007"/>
            <a:chOff x="-10737" y="-499092"/>
            <a:chExt cx="4278016" cy="7599007"/>
          </a:xfrm>
        </p:grpSpPr>
        <p:sp>
          <p:nvSpPr>
            <p:cNvPr id="20" name="Freeform: Shape 19">
              <a:extLst>
                <a:ext uri="{FF2B5EF4-FFF2-40B4-BE49-F238E27FC236}">
                  <a16:creationId xmlns:a16="http://schemas.microsoft.com/office/drawing/2014/main" id="{3162EA4E-90FC-696E-46E4-A0DD26D28C82}"/>
                </a:ext>
              </a:extLst>
            </p:cNvPr>
            <p:cNvSpPr/>
            <p:nvPr userDrawn="1"/>
          </p:nvSpPr>
          <p:spPr>
            <a:xfrm>
              <a:off x="-9525" y="1957387"/>
              <a:ext cx="2133187" cy="2943226"/>
            </a:xfrm>
            <a:custGeom>
              <a:avLst/>
              <a:gdLst>
                <a:gd name="connsiteX0" fmla="*/ 591971 w 2093830"/>
                <a:gd name="connsiteY0" fmla="*/ 0 h 2943226"/>
                <a:gd name="connsiteX1" fmla="*/ 2093830 w 2093830"/>
                <a:gd name="connsiteY1" fmla="*/ 1471613 h 2943226"/>
                <a:gd name="connsiteX2" fmla="*/ 591971 w 2093830"/>
                <a:gd name="connsiteY2" fmla="*/ 2943226 h 2943226"/>
                <a:gd name="connsiteX3" fmla="*/ 7380 w 2093830"/>
                <a:gd name="connsiteY3" fmla="*/ 2827580 h 2943226"/>
                <a:gd name="connsiteX4" fmla="*/ 0 w 2093830"/>
                <a:gd name="connsiteY4" fmla="*/ 2824096 h 2943226"/>
                <a:gd name="connsiteX5" fmla="*/ 0 w 2093830"/>
                <a:gd name="connsiteY5" fmla="*/ 119130 h 2943226"/>
                <a:gd name="connsiteX6" fmla="*/ 7380 w 2093830"/>
                <a:gd name="connsiteY6" fmla="*/ 115647 h 2943226"/>
                <a:gd name="connsiteX7" fmla="*/ 591971 w 2093830"/>
                <a:gd name="connsiteY7" fmla="*/ 0 h 2943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3830" h="2943226">
                  <a:moveTo>
                    <a:pt x="591971" y="0"/>
                  </a:moveTo>
                  <a:cubicBezTo>
                    <a:pt x="1421425" y="0"/>
                    <a:pt x="2093830" y="658864"/>
                    <a:pt x="2093830" y="1471613"/>
                  </a:cubicBezTo>
                  <a:cubicBezTo>
                    <a:pt x="2093830" y="2284362"/>
                    <a:pt x="1421425" y="2943226"/>
                    <a:pt x="591971" y="2943226"/>
                  </a:cubicBezTo>
                  <a:cubicBezTo>
                    <a:pt x="384608" y="2943226"/>
                    <a:pt x="187060" y="2902047"/>
                    <a:pt x="7380" y="2827580"/>
                  </a:cubicBezTo>
                  <a:lnTo>
                    <a:pt x="0" y="2824096"/>
                  </a:lnTo>
                  <a:lnTo>
                    <a:pt x="0" y="119130"/>
                  </a:lnTo>
                  <a:lnTo>
                    <a:pt x="7380" y="115647"/>
                  </a:lnTo>
                  <a:cubicBezTo>
                    <a:pt x="187060" y="41179"/>
                    <a:pt x="384608" y="0"/>
                    <a:pt x="591971" y="0"/>
                  </a:cubicBezTo>
                  <a:close/>
                </a:path>
              </a:pathLst>
            </a:cu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endParaRPr lang="en-CH"/>
            </a:p>
          </p:txBody>
        </p:sp>
        <p:pic>
          <p:nvPicPr>
            <p:cNvPr id="21" name="Picture 20" descr="A picture containing icon&#10;&#10;Description automatically generated">
              <a:extLst>
                <a:ext uri="{FF2B5EF4-FFF2-40B4-BE49-F238E27FC236}">
                  <a16:creationId xmlns:a16="http://schemas.microsoft.com/office/drawing/2014/main" id="{C7747320-58B1-8867-11D9-0D28764ACD0B}"/>
                </a:ext>
              </a:extLst>
            </p:cNvPr>
            <p:cNvPicPr>
              <a:picLocks noChangeAspect="1"/>
            </p:cNvPicPr>
            <p:nvPr userDrawn="1"/>
          </p:nvPicPr>
          <p:blipFill rotWithShape="1">
            <a:blip r:embed="rId3">
              <a:clrChange>
                <a:clrFrom>
                  <a:srgbClr val="FFFFFF"/>
                </a:clrFrom>
                <a:clrTo>
                  <a:srgbClr val="FFFFFF">
                    <a:alpha val="0"/>
                  </a:srgbClr>
                </a:clrTo>
              </a:clrChange>
            </a:blip>
            <a:srcRect l="40039"/>
            <a:stretch/>
          </p:blipFill>
          <p:spPr>
            <a:xfrm>
              <a:off x="905" y="-499092"/>
              <a:ext cx="4266374" cy="7599007"/>
            </a:xfrm>
            <a:prstGeom prst="rect">
              <a:avLst/>
            </a:prstGeom>
          </p:spPr>
        </p:pic>
        <p:sp>
          <p:nvSpPr>
            <p:cNvPr id="22" name="Freeform: Shape 21">
              <a:extLst>
                <a:ext uri="{FF2B5EF4-FFF2-40B4-BE49-F238E27FC236}">
                  <a16:creationId xmlns:a16="http://schemas.microsoft.com/office/drawing/2014/main" id="{83138179-6E73-C99B-0930-F6AF5EC402EF}"/>
                </a:ext>
              </a:extLst>
            </p:cNvPr>
            <p:cNvSpPr/>
            <p:nvPr userDrawn="1"/>
          </p:nvSpPr>
          <p:spPr>
            <a:xfrm>
              <a:off x="-10737" y="0"/>
              <a:ext cx="4101304" cy="6766560"/>
            </a:xfrm>
            <a:custGeom>
              <a:avLst/>
              <a:gdLst>
                <a:gd name="connsiteX0" fmla="*/ 701046 w 4101304"/>
                <a:gd name="connsiteY0" fmla="*/ 0 h 6766560"/>
                <a:gd name="connsiteX1" fmla="*/ 4101304 w 4101304"/>
                <a:gd name="connsiteY1" fmla="*/ 3383280 h 6766560"/>
                <a:gd name="connsiteX2" fmla="*/ 701046 w 4101304"/>
                <a:gd name="connsiteY2" fmla="*/ 6766560 h 6766560"/>
                <a:gd name="connsiteX3" fmla="*/ 15775 w 4101304"/>
                <a:gd name="connsiteY3" fmla="*/ 6697824 h 6766560"/>
                <a:gd name="connsiteX4" fmla="*/ 0 w 4101304"/>
                <a:gd name="connsiteY4" fmla="*/ 6694201 h 6766560"/>
                <a:gd name="connsiteX5" fmla="*/ 0 w 4101304"/>
                <a:gd name="connsiteY5" fmla="*/ 72359 h 6766560"/>
                <a:gd name="connsiteX6" fmla="*/ 15775 w 4101304"/>
                <a:gd name="connsiteY6" fmla="*/ 68736 h 6766560"/>
                <a:gd name="connsiteX7" fmla="*/ 701046 w 4101304"/>
                <a:gd name="connsiteY7" fmla="*/ 0 h 6766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1304" h="6766560">
                  <a:moveTo>
                    <a:pt x="701046" y="0"/>
                  </a:moveTo>
                  <a:cubicBezTo>
                    <a:pt x="2578957" y="0"/>
                    <a:pt x="4101304" y="1514746"/>
                    <a:pt x="4101304" y="3383280"/>
                  </a:cubicBezTo>
                  <a:cubicBezTo>
                    <a:pt x="4101304" y="5251814"/>
                    <a:pt x="2578957" y="6766560"/>
                    <a:pt x="701046" y="6766560"/>
                  </a:cubicBezTo>
                  <a:cubicBezTo>
                    <a:pt x="466307" y="6766560"/>
                    <a:pt x="237124" y="6742892"/>
                    <a:pt x="15775" y="6697824"/>
                  </a:cubicBezTo>
                  <a:lnTo>
                    <a:pt x="0" y="6694201"/>
                  </a:lnTo>
                  <a:lnTo>
                    <a:pt x="0" y="72359"/>
                  </a:lnTo>
                  <a:lnTo>
                    <a:pt x="15775" y="68736"/>
                  </a:lnTo>
                  <a:cubicBezTo>
                    <a:pt x="237124" y="23668"/>
                    <a:pt x="466307" y="0"/>
                    <a:pt x="701046" y="0"/>
                  </a:cubicBezTo>
                  <a:close/>
                </a:path>
              </a:pathLst>
            </a:custGeom>
            <a:noFill/>
          </p:spPr>
          <p:style>
            <a:lnRef idx="2">
              <a:schemeClr val="accent2"/>
            </a:lnRef>
            <a:fillRef idx="1">
              <a:schemeClr val="lt1"/>
            </a:fillRef>
            <a:effectRef idx="0">
              <a:schemeClr val="accent2"/>
            </a:effectRef>
            <a:fontRef idx="minor">
              <a:schemeClr val="dk1"/>
            </a:fontRef>
          </p:style>
          <p:txBody>
            <a:bodyPr wrap="square" rtlCol="0" anchor="ctr">
              <a:noAutofit/>
            </a:bodyPr>
            <a:lstStyle/>
            <a:p>
              <a:pPr algn="ctr"/>
              <a:endParaRPr lang="en-CH"/>
            </a:p>
          </p:txBody>
        </p:sp>
      </p:grpSp>
      <p:pic>
        <p:nvPicPr>
          <p:cNvPr id="23" name="Picture 22" descr="A picture containing screenshot, graphics, font, circle&#10;&#10;Description automatically generated">
            <a:extLst>
              <a:ext uri="{FF2B5EF4-FFF2-40B4-BE49-F238E27FC236}">
                <a16:creationId xmlns:a16="http://schemas.microsoft.com/office/drawing/2014/main" id="{6D62E7DF-488A-5898-FD31-058B33220C7A}"/>
              </a:ext>
            </a:extLst>
          </p:cNvPr>
          <p:cNvPicPr>
            <a:picLocks noChangeAspect="1"/>
          </p:cNvPicPr>
          <p:nvPr userDrawn="1"/>
        </p:nvPicPr>
        <p:blipFill rotWithShape="1">
          <a:blip r:embed="rId4"/>
          <a:srcRect l="24205" t="12173" r="5240" b="13046"/>
          <a:stretch/>
        </p:blipFill>
        <p:spPr>
          <a:xfrm>
            <a:off x="6625798" y="5800314"/>
            <a:ext cx="3042077" cy="922999"/>
          </a:xfrm>
          <a:prstGeom prst="rect">
            <a:avLst/>
          </a:prstGeom>
        </p:spPr>
      </p:pic>
    </p:spTree>
    <p:extLst>
      <p:ext uri="{BB962C8B-B14F-4D97-AF65-F5344CB8AC3E}">
        <p14:creationId xmlns:p14="http://schemas.microsoft.com/office/powerpoint/2010/main" val="4219044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0C7515-A33C-FC0B-70E0-B4AEA3A1C054}"/>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5B9CAC55-114F-501B-FCD5-B30DAD3DB042}"/>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7D163D0-E695-FAB2-5BEF-BADA40393B8A}"/>
              </a:ext>
            </a:extLst>
          </p:cNvPr>
          <p:cNvSpPr>
            <a:spLocks noGrp="1"/>
          </p:cNvSpPr>
          <p:nvPr>
            <p:ph type="dt" sz="half" idx="10"/>
          </p:nvPr>
        </p:nvSpPr>
        <p:spPr/>
        <p:txBody>
          <a:bodyPr/>
          <a:lstStyle/>
          <a:p>
            <a:fld id="{08A2E1A7-D5A5-B84A-8649-262230A848EC}" type="datetimeFigureOut">
              <a:rPr lang="nl-NL" smtClean="0"/>
              <a:t>11-03-2024</a:t>
            </a:fld>
            <a:endParaRPr lang="nl-NL"/>
          </a:p>
        </p:txBody>
      </p:sp>
      <p:sp>
        <p:nvSpPr>
          <p:cNvPr id="5" name="Tijdelijke aanduiding voor voettekst 4">
            <a:extLst>
              <a:ext uri="{FF2B5EF4-FFF2-40B4-BE49-F238E27FC236}">
                <a16:creationId xmlns:a16="http://schemas.microsoft.com/office/drawing/2014/main" id="{3A16E775-AA7E-6997-7B93-965AF557516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DE73C76-74EE-D699-44A6-C3BD7E45A423}"/>
              </a:ext>
            </a:extLst>
          </p:cNvPr>
          <p:cNvSpPr>
            <a:spLocks noGrp="1"/>
          </p:cNvSpPr>
          <p:nvPr>
            <p:ph type="sldNum" sz="quarter" idx="12"/>
          </p:nvPr>
        </p:nvSpPr>
        <p:spPr/>
        <p:txBody>
          <a:bodyPr/>
          <a:lstStyle/>
          <a:p>
            <a:fld id="{0D847AA5-AE22-1E42-B4F3-61DB920BE72A}" type="slidenum">
              <a:rPr lang="nl-NL" smtClean="0"/>
              <a:t>‹#›</a:t>
            </a:fld>
            <a:endParaRPr lang="nl-NL"/>
          </a:p>
        </p:txBody>
      </p:sp>
    </p:spTree>
    <p:extLst>
      <p:ext uri="{BB962C8B-B14F-4D97-AF65-F5344CB8AC3E}">
        <p14:creationId xmlns:p14="http://schemas.microsoft.com/office/powerpoint/2010/main" val="3366499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7" name="Picture 16" descr="A blue and green background with dots and lines&#10;&#10;Description automatically generated with low confidence">
            <a:extLst>
              <a:ext uri="{FF2B5EF4-FFF2-40B4-BE49-F238E27FC236}">
                <a16:creationId xmlns:a16="http://schemas.microsoft.com/office/drawing/2014/main" id="{1AA7C084-8817-F883-EA77-B179B0D70BFC}"/>
              </a:ext>
            </a:extLst>
          </p:cNvPr>
          <p:cNvPicPr>
            <a:picLocks noChangeAspect="1"/>
          </p:cNvPicPr>
          <p:nvPr userDrawn="1"/>
        </p:nvPicPr>
        <p:blipFill rotWithShape="1">
          <a:blip r:embed="rId14"/>
          <a:srcRect t="34175" r="2172" b="49569"/>
          <a:stretch/>
        </p:blipFill>
        <p:spPr>
          <a:xfrm flipV="1">
            <a:off x="0" y="0"/>
            <a:ext cx="12192000" cy="1138844"/>
          </a:xfrm>
          <a:prstGeom prst="rect">
            <a:avLst/>
          </a:prstGeom>
        </p:spPr>
      </p:pic>
      <p:sp>
        <p:nvSpPr>
          <p:cNvPr id="2" name="Title Placeholder 1"/>
          <p:cNvSpPr>
            <a:spLocks noGrp="1"/>
          </p:cNvSpPr>
          <p:nvPr userDrawn="1">
            <p:ph type="title"/>
          </p:nvPr>
        </p:nvSpPr>
        <p:spPr>
          <a:xfrm>
            <a:off x="609600" y="203199"/>
            <a:ext cx="10972800" cy="87371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userDrawn="1">
            <p:ph type="body" idx="1"/>
          </p:nvPr>
        </p:nvSpPr>
        <p:spPr>
          <a:xfrm>
            <a:off x="609600" y="1380729"/>
            <a:ext cx="10972800" cy="468669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4"/>
          <p:cNvSpPr>
            <a:spLocks noGrp="1"/>
          </p:cNvSpPr>
          <p:nvPr userDrawn="1">
            <p:ph type="sldNum" sz="quarter" idx="4"/>
          </p:nvPr>
        </p:nvSpPr>
        <p:spPr>
          <a:xfrm>
            <a:off x="692730" y="6371236"/>
            <a:ext cx="2743200" cy="365125"/>
          </a:xfrm>
          <a:prstGeom prst="rect">
            <a:avLst/>
          </a:prstGeom>
        </p:spPr>
        <p:txBody>
          <a:bodyPr vert="horz" lIns="91440" tIns="45720" rIns="91440" bIns="45720" rtlCol="0" anchor="ctr"/>
          <a:lstStyle>
            <a:lvl1pPr algn="l">
              <a:defRPr sz="900">
                <a:solidFill>
                  <a:schemeClr val="accent1"/>
                </a:solidFill>
              </a:defRPr>
            </a:lvl1pPr>
          </a:lstStyle>
          <a:p>
            <a:r>
              <a:rPr lang="en-US"/>
              <a:t>Page </a:t>
            </a:r>
            <a:fld id="{127D9164-07AF-9947-BAED-B5CA6D2A48F4}" type="slidenum">
              <a:rPr lang="en-US" smtClean="0"/>
              <a:pPr/>
              <a:t>‹#›</a:t>
            </a:fld>
            <a:endParaRPr lang="en-US" dirty="0"/>
          </a:p>
        </p:txBody>
      </p:sp>
      <p:pic>
        <p:nvPicPr>
          <p:cNvPr id="4" name="Picture 3" descr="A blue and green background with dots and lines&#10;&#10;Description automatically generated with low confidence">
            <a:extLst>
              <a:ext uri="{FF2B5EF4-FFF2-40B4-BE49-F238E27FC236}">
                <a16:creationId xmlns:a16="http://schemas.microsoft.com/office/drawing/2014/main" id="{750A57EC-A1B4-B0C8-99AC-957F3FB317EA}"/>
              </a:ext>
            </a:extLst>
          </p:cNvPr>
          <p:cNvPicPr>
            <a:picLocks noChangeAspect="1"/>
          </p:cNvPicPr>
          <p:nvPr userDrawn="1"/>
        </p:nvPicPr>
        <p:blipFill rotWithShape="1">
          <a:blip r:embed="rId14"/>
          <a:srcRect t="25186" r="8200" b="74147"/>
          <a:stretch/>
        </p:blipFill>
        <p:spPr>
          <a:xfrm flipV="1">
            <a:off x="499931" y="6228777"/>
            <a:ext cx="11192137" cy="45719"/>
          </a:xfrm>
          <a:prstGeom prst="rect">
            <a:avLst/>
          </a:prstGeom>
        </p:spPr>
      </p:pic>
      <p:pic>
        <p:nvPicPr>
          <p:cNvPr id="7" name="Picture 6" descr="A close up of a logo&#10;&#10;Description automatically generated with low confidence">
            <a:extLst>
              <a:ext uri="{FF2B5EF4-FFF2-40B4-BE49-F238E27FC236}">
                <a16:creationId xmlns:a16="http://schemas.microsoft.com/office/drawing/2014/main" id="{3CD94635-D48A-34E6-4D70-EE1D04AEDDA0}"/>
              </a:ext>
            </a:extLst>
          </p:cNvPr>
          <p:cNvPicPr>
            <a:picLocks noChangeAspect="1"/>
          </p:cNvPicPr>
          <p:nvPr userDrawn="1"/>
        </p:nvPicPr>
        <p:blipFill>
          <a:blip r:embed="rId15"/>
          <a:stretch>
            <a:fillRect/>
          </a:stretch>
        </p:blipFill>
        <p:spPr>
          <a:xfrm>
            <a:off x="9252065" y="6332707"/>
            <a:ext cx="2238895" cy="440909"/>
          </a:xfrm>
          <a:prstGeom prst="rect">
            <a:avLst/>
          </a:prstGeom>
        </p:spPr>
      </p:pic>
    </p:spTree>
    <p:extLst>
      <p:ext uri="{BB962C8B-B14F-4D97-AF65-F5344CB8AC3E}">
        <p14:creationId xmlns:p14="http://schemas.microsoft.com/office/powerpoint/2010/main" val="1166784625"/>
      </p:ext>
    </p:extLst>
  </p:cSld>
  <p:clrMap bg1="lt1" tx1="dk1" bg2="lt2" tx2="dk2" accent1="accent1" accent2="accent2" accent3="accent3" accent4="accent4" accent5="accent5" accent6="accent6" hlink="hlink" folHlink="folHlink"/>
  <p:sldLayoutIdLst>
    <p:sldLayoutId id="2147483733" r:id="rId1"/>
    <p:sldLayoutId id="2147483742" r:id="rId2"/>
    <p:sldLayoutId id="2147483756" r:id="rId3"/>
    <p:sldLayoutId id="2147483755" r:id="rId4"/>
    <p:sldLayoutId id="2147483744" r:id="rId5"/>
    <p:sldLayoutId id="2147483746" r:id="rId6"/>
    <p:sldLayoutId id="2147483751" r:id="rId7"/>
    <p:sldLayoutId id="2147483753" r:id="rId8"/>
    <p:sldLayoutId id="2147483750" r:id="rId9"/>
    <p:sldLayoutId id="2147483757" r:id="rId10"/>
    <p:sldLayoutId id="2147483752" r:id="rId11"/>
    <p:sldLayoutId id="2147483758" r:id="rId12"/>
  </p:sldLayoutIdLst>
  <p:hf hdr="0" ftr="0"/>
  <p:txStyles>
    <p:titleStyle>
      <a:lvl1pPr algn="l" defTabSz="457200" rtl="0" eaLnBrk="1" latinLnBrk="0" hangingPunct="1">
        <a:lnSpc>
          <a:spcPct val="80000"/>
        </a:lnSpc>
        <a:spcBef>
          <a:spcPct val="0"/>
        </a:spcBef>
        <a:buNone/>
        <a:defRPr sz="3200" b="0" kern="1200" baseline="0">
          <a:solidFill>
            <a:schemeClr val="bg1"/>
          </a:solidFill>
          <a:latin typeface="Arial"/>
          <a:ea typeface="+mj-ea"/>
          <a:cs typeface="Arial"/>
        </a:defRPr>
      </a:lvl1pPr>
    </p:titleStyle>
    <p:bodyStyle>
      <a:lvl1pPr marL="457200" indent="-457200" algn="l" defTabSz="457200" rtl="0" eaLnBrk="1" latinLnBrk="0" hangingPunct="1">
        <a:spcBef>
          <a:spcPct val="20000"/>
        </a:spcBef>
        <a:buFontTx/>
        <a:buBlip>
          <a:blip r:embed="rId16"/>
        </a:buBlip>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CC1A13BA-0DE1-E894-F32F-6E99AC5FA213}"/>
              </a:ext>
            </a:extLst>
          </p:cNvPr>
          <p:cNvSpPr>
            <a:spLocks noGrp="1"/>
          </p:cNvSpPr>
          <p:nvPr>
            <p:ph type="subTitle" idx="1"/>
          </p:nvPr>
        </p:nvSpPr>
        <p:spPr/>
        <p:txBody>
          <a:bodyPr/>
          <a:lstStyle/>
          <a:p>
            <a:r>
              <a:rPr lang="nl-NL" dirty="0"/>
              <a:t>Pieter Stolk, </a:t>
            </a:r>
            <a:r>
              <a:rPr lang="nl-NL" dirty="0" err="1"/>
              <a:t>Exon</a:t>
            </a:r>
            <a:r>
              <a:rPr lang="nl-NL" dirty="0"/>
              <a:t> Consultancy</a:t>
            </a:r>
            <a:endParaRPr lang="en-CH"/>
          </a:p>
        </p:txBody>
      </p:sp>
      <p:sp>
        <p:nvSpPr>
          <p:cNvPr id="3" name="Title 2">
            <a:extLst>
              <a:ext uri="{FF2B5EF4-FFF2-40B4-BE49-F238E27FC236}">
                <a16:creationId xmlns:a16="http://schemas.microsoft.com/office/drawing/2014/main" id="{05068F2B-E587-F849-B94D-49232CB0B64F}"/>
              </a:ext>
            </a:extLst>
          </p:cNvPr>
          <p:cNvSpPr>
            <a:spLocks noGrp="1"/>
          </p:cNvSpPr>
          <p:nvPr>
            <p:ph type="ctrTitle"/>
          </p:nvPr>
        </p:nvSpPr>
        <p:spPr/>
        <p:txBody>
          <a:bodyPr/>
          <a:lstStyle/>
          <a:p>
            <a:r>
              <a:rPr lang="en-CH"/>
              <a:t>Combination Products</a:t>
            </a:r>
            <a:br>
              <a:rPr lang="en-CH"/>
            </a:br>
            <a:r>
              <a:rPr lang="nl-NL" dirty="0"/>
              <a:t>- a brief g</a:t>
            </a:r>
            <a:r>
              <a:rPr lang="en-CH"/>
              <a:t>lobal </a:t>
            </a:r>
            <a:r>
              <a:rPr lang="nl-NL" dirty="0" err="1"/>
              <a:t>overview</a:t>
            </a:r>
            <a:r>
              <a:rPr lang="en-CH"/>
              <a:t> </a:t>
            </a:r>
          </a:p>
        </p:txBody>
      </p:sp>
    </p:spTree>
    <p:extLst>
      <p:ext uri="{BB962C8B-B14F-4D97-AF65-F5344CB8AC3E}">
        <p14:creationId xmlns:p14="http://schemas.microsoft.com/office/powerpoint/2010/main" val="2189254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619C60-1ADE-619C-B637-7B1F4B42BBB5}"/>
              </a:ext>
            </a:extLst>
          </p:cNvPr>
          <p:cNvSpPr>
            <a:spLocks noGrp="1"/>
          </p:cNvSpPr>
          <p:nvPr>
            <p:ph type="title"/>
          </p:nvPr>
        </p:nvSpPr>
        <p:spPr/>
        <p:txBody>
          <a:bodyPr/>
          <a:lstStyle/>
          <a:p>
            <a:r>
              <a:rPr lang="en-US" dirty="0"/>
              <a:t>Disclaimer</a:t>
            </a:r>
            <a:endParaRPr lang="en-CH" dirty="0"/>
          </a:p>
        </p:txBody>
      </p:sp>
      <p:sp>
        <p:nvSpPr>
          <p:cNvPr id="5" name="Content Placeholder 1">
            <a:extLst>
              <a:ext uri="{FF2B5EF4-FFF2-40B4-BE49-F238E27FC236}">
                <a16:creationId xmlns:a16="http://schemas.microsoft.com/office/drawing/2014/main" id="{1174280D-E084-ECCD-5DA0-0ED12C3FEBC8}"/>
              </a:ext>
            </a:extLst>
          </p:cNvPr>
          <p:cNvSpPr>
            <a:spLocks noGrp="1"/>
          </p:cNvSpPr>
          <p:nvPr>
            <p:ph idx="1"/>
          </p:nvPr>
        </p:nvSpPr>
        <p:spPr>
          <a:xfrm>
            <a:off x="609600" y="1558833"/>
            <a:ext cx="10972800" cy="4508587"/>
          </a:xfrm>
        </p:spPr>
        <p:txBody>
          <a:bodyPr>
            <a:normAutofit fontScale="85000" lnSpcReduction="10000"/>
          </a:bodyPr>
          <a:lstStyle/>
          <a:p>
            <a:pPr marL="0" indent="0" algn="just">
              <a:lnSpc>
                <a:spcPct val="120000"/>
              </a:lnSpc>
              <a:spcBef>
                <a:spcPts val="0"/>
              </a:spcBef>
              <a:spcAft>
                <a:spcPts val="2400"/>
              </a:spcAft>
              <a:buNone/>
            </a:pPr>
            <a:r>
              <a:rPr lang="en-US" sz="2800" dirty="0"/>
              <a:t>The views and opinions expressed in the following PowerPoint slides are those of the individual presenter and should not be attributed to DIA, its directors, officers, employees, volunteers, members, chapters, councils, communities or affiliates, or any organization with which the presenter is employed or affiliated.</a:t>
            </a:r>
          </a:p>
          <a:p>
            <a:pPr marL="0" indent="0" algn="just">
              <a:lnSpc>
                <a:spcPct val="120000"/>
              </a:lnSpc>
              <a:spcBef>
                <a:spcPts val="0"/>
              </a:spcBef>
              <a:spcAft>
                <a:spcPts val="2400"/>
              </a:spcAft>
              <a:buNone/>
            </a:pPr>
            <a:r>
              <a:rPr lang="en-US" sz="2800" dirty="0"/>
              <a:t>These PowerPoint slides are the intellectual property of the individual presenter and are protected under the copyright laws of the United States of America and other countries. Used by permission. All rights reserved. DIA and the DIA logo are registered trademarks or trademarks of Drug Information Association Inc. All other trademarks are the property of their respective owners.</a:t>
            </a:r>
          </a:p>
        </p:txBody>
      </p:sp>
      <p:sp>
        <p:nvSpPr>
          <p:cNvPr id="6" name="Slide Number Placeholder 3">
            <a:extLst>
              <a:ext uri="{FF2B5EF4-FFF2-40B4-BE49-F238E27FC236}">
                <a16:creationId xmlns:a16="http://schemas.microsoft.com/office/drawing/2014/main" id="{3D0AD28C-57F7-13E2-B82E-37C15976A31F}"/>
              </a:ext>
            </a:extLst>
          </p:cNvPr>
          <p:cNvSpPr>
            <a:spLocks noGrp="1"/>
          </p:cNvSpPr>
          <p:nvPr>
            <p:ph type="sldNum" sz="quarter" idx="4"/>
          </p:nvPr>
        </p:nvSpPr>
        <p:spPr>
          <a:xfrm>
            <a:off x="692730" y="6371236"/>
            <a:ext cx="2743200" cy="365125"/>
          </a:xfrm>
        </p:spPr>
        <p:txBody>
          <a:bodyPr/>
          <a:lstStyle/>
          <a:p>
            <a:r>
              <a:rPr lang="en-US"/>
              <a:t>Page </a:t>
            </a:r>
            <a:fld id="{127D9164-07AF-9947-BAED-B5CA6D2A48F4}" type="slidenum">
              <a:rPr lang="en-US" smtClean="0"/>
              <a:pPr/>
              <a:t>2</a:t>
            </a:fld>
            <a:endParaRPr lang="en-US" dirty="0"/>
          </a:p>
        </p:txBody>
      </p:sp>
    </p:spTree>
    <p:extLst>
      <p:ext uri="{BB962C8B-B14F-4D97-AF65-F5344CB8AC3E}">
        <p14:creationId xmlns:p14="http://schemas.microsoft.com/office/powerpoint/2010/main" val="2856137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0481E-3616-910E-E8AA-67F08A9BF9D4}"/>
              </a:ext>
            </a:extLst>
          </p:cNvPr>
          <p:cNvSpPr>
            <a:spLocks noGrp="1"/>
          </p:cNvSpPr>
          <p:nvPr>
            <p:ph type="title"/>
          </p:nvPr>
        </p:nvSpPr>
        <p:spPr/>
        <p:txBody>
          <a:bodyPr/>
          <a:lstStyle/>
          <a:p>
            <a:r>
              <a:rPr lang="en-US" dirty="0"/>
              <a:t>Disclosure statement</a:t>
            </a:r>
            <a:endParaRPr lang="en-CH" dirty="0"/>
          </a:p>
        </p:txBody>
      </p:sp>
      <p:sp>
        <p:nvSpPr>
          <p:cNvPr id="3" name="Slide Number Placeholder 2">
            <a:extLst>
              <a:ext uri="{FF2B5EF4-FFF2-40B4-BE49-F238E27FC236}">
                <a16:creationId xmlns:a16="http://schemas.microsoft.com/office/drawing/2014/main" id="{F64DC564-9C47-A70A-7BAB-B2F188C0D6FB}"/>
              </a:ext>
            </a:extLst>
          </p:cNvPr>
          <p:cNvSpPr>
            <a:spLocks noGrp="1"/>
          </p:cNvSpPr>
          <p:nvPr>
            <p:ph type="sldNum" sz="quarter" idx="4"/>
          </p:nvPr>
        </p:nvSpPr>
        <p:spPr/>
        <p:txBody>
          <a:bodyPr/>
          <a:lstStyle/>
          <a:p>
            <a:r>
              <a:rPr lang="en-US"/>
              <a:t>Page </a:t>
            </a:r>
            <a:fld id="{127D9164-07AF-9947-BAED-B5CA6D2A48F4}" type="slidenum">
              <a:rPr lang="en-US" smtClean="0"/>
              <a:pPr/>
              <a:t>3</a:t>
            </a:fld>
            <a:endParaRPr lang="en-US" dirty="0"/>
          </a:p>
        </p:txBody>
      </p:sp>
      <p:sp>
        <p:nvSpPr>
          <p:cNvPr id="4" name="Rectangle 3">
            <a:extLst>
              <a:ext uri="{FF2B5EF4-FFF2-40B4-BE49-F238E27FC236}">
                <a16:creationId xmlns:a16="http://schemas.microsoft.com/office/drawing/2014/main" id="{CA19C060-020F-BD18-BDEF-A90CA52A97A4}"/>
              </a:ext>
            </a:extLst>
          </p:cNvPr>
          <p:cNvSpPr>
            <a:spLocks noChangeArrowheads="1"/>
          </p:cNvSpPr>
          <p:nvPr/>
        </p:nvSpPr>
        <p:spPr bwMode="auto">
          <a:xfrm>
            <a:off x="609600" y="1300334"/>
            <a:ext cx="10972800" cy="4847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de-DE" sz="1200" dirty="0"/>
              <a:t></a:t>
            </a:r>
            <a:r>
              <a:rPr lang="en-GB" altLang="de-DE" sz="1400" dirty="0"/>
              <a:t> </a:t>
            </a:r>
            <a:r>
              <a:rPr lang="en-GB" altLang="de-DE" sz="1400" b="1" dirty="0"/>
              <a:t>I have no real or apparent relevant financial relationships to disclose </a:t>
            </a:r>
          </a:p>
          <a:p>
            <a:pPr eaLnBrk="1" hangingPunct="1"/>
            <a:r>
              <a:rPr lang="en-GB" altLang="de-DE" sz="1200" dirty="0"/>
              <a:t></a:t>
            </a:r>
            <a:r>
              <a:rPr lang="en-GB" altLang="de-DE" sz="1400" dirty="0"/>
              <a:t> </a:t>
            </a:r>
            <a:r>
              <a:rPr lang="en-GB" altLang="de-DE" sz="1400" b="1" dirty="0"/>
              <a:t>I am employed by a regulatory agency, and have nothing to disclose </a:t>
            </a:r>
          </a:p>
          <a:p>
            <a:pPr eaLnBrk="1" hangingPunct="1"/>
            <a:endParaRPr lang="en-GB" altLang="de-DE" sz="1400" b="1" i="1" dirty="0"/>
          </a:p>
          <a:p>
            <a:pPr eaLnBrk="1" hangingPunct="1"/>
            <a:r>
              <a:rPr lang="en-GB" altLang="de-DE" sz="1400" b="1" i="1" dirty="0"/>
              <a:t>Please note that DIA is not requesting a numerical amount to be entered for any disclosure, please indicate by marking the check box, and then providing the company name only for those disclosures you may have.</a:t>
            </a:r>
          </a:p>
          <a:p>
            <a:pPr eaLnBrk="1" hangingPunct="1"/>
            <a:endParaRPr lang="en-GB" altLang="de-DE" sz="2000" b="1" i="1" dirty="0"/>
          </a:p>
          <a:p>
            <a:pPr eaLnBrk="1" hangingPunct="1"/>
            <a:endParaRPr lang="en-GB" altLang="de-DE" sz="2000" b="1" i="1" dirty="0"/>
          </a:p>
          <a:p>
            <a:pPr eaLnBrk="1" hangingPunct="1"/>
            <a:endParaRPr lang="en-GB" altLang="de-DE" sz="2000" b="1" i="1" dirty="0"/>
          </a:p>
          <a:p>
            <a:pPr eaLnBrk="1" hangingPunct="1"/>
            <a:endParaRPr lang="en-GB" altLang="de-DE" sz="2000" b="1" i="1" dirty="0"/>
          </a:p>
          <a:p>
            <a:pPr eaLnBrk="1" hangingPunct="1"/>
            <a:r>
              <a:rPr lang="en-GB" altLang="de-DE" sz="2000" b="1" i="1" dirty="0"/>
              <a:t>	</a:t>
            </a:r>
            <a:endParaRPr lang="en-GB" altLang="de-DE" sz="2000" dirty="0"/>
          </a:p>
          <a:p>
            <a:pPr eaLnBrk="1" hangingPunct="1"/>
            <a:endParaRPr lang="en-GB" altLang="de-DE" sz="2000" dirty="0"/>
          </a:p>
          <a:p>
            <a:pPr eaLnBrk="1" hangingPunct="1"/>
            <a:endParaRPr lang="en-GB" altLang="de-DE" sz="1400" dirty="0"/>
          </a:p>
          <a:p>
            <a:pPr eaLnBrk="1" hangingPunct="1"/>
            <a:endParaRPr lang="en-GB" altLang="de-DE" sz="1400" dirty="0"/>
          </a:p>
          <a:p>
            <a:pPr eaLnBrk="1" hangingPunct="1"/>
            <a:endParaRPr lang="en-GB" altLang="de-DE" sz="1400" dirty="0"/>
          </a:p>
          <a:p>
            <a:pPr eaLnBrk="1" hangingPunct="1"/>
            <a:endParaRPr lang="en-GB" altLang="de-DE" sz="1400" dirty="0"/>
          </a:p>
          <a:p>
            <a:pPr eaLnBrk="1" hangingPunct="1"/>
            <a:endParaRPr lang="de-CH" altLang="de-DE" sz="1400" dirty="0"/>
          </a:p>
          <a:p>
            <a:pPr eaLnBrk="1" hangingPunct="1"/>
            <a:endParaRPr lang="en-GB" altLang="de-DE" sz="1400" dirty="0"/>
          </a:p>
          <a:p>
            <a:pPr eaLnBrk="1" hangingPunct="1"/>
            <a:r>
              <a:rPr lang="en-GB" altLang="de-DE" sz="1400" dirty="0"/>
              <a:t>Will any of the relationships reported in the chart above impact your ability to present an unbiased presentation?</a:t>
            </a:r>
            <a:r>
              <a:rPr lang="en-GB" altLang="de-DE" sz="1200" dirty="0"/>
              <a:t>  </a:t>
            </a:r>
            <a:r>
              <a:rPr lang="en-GB" altLang="de-DE" sz="1400" dirty="0"/>
              <a:t>Yes </a:t>
            </a:r>
            <a:r>
              <a:rPr lang="en-GB" altLang="de-DE" sz="1200" dirty="0"/>
              <a:t>x</a:t>
            </a:r>
            <a:r>
              <a:rPr lang="en-GB" altLang="de-DE" sz="1400" dirty="0"/>
              <a:t> No </a:t>
            </a:r>
          </a:p>
          <a:p>
            <a:pPr eaLnBrk="1" hangingPunct="1"/>
            <a:endParaRPr lang="en-GB" altLang="de-DE" sz="1050" b="1" dirty="0"/>
          </a:p>
          <a:p>
            <a:pPr eaLnBrk="1" hangingPunct="1"/>
            <a:r>
              <a:rPr lang="en-GB" altLang="de-DE" sz="1050" b="1" dirty="0"/>
              <a:t>In accordance with the ACPE requirements, if the disclosure statement is not completed or returned, participation in this activity will be refused.</a:t>
            </a:r>
            <a:endParaRPr lang="en-GB" altLang="de-DE" sz="1050" dirty="0"/>
          </a:p>
        </p:txBody>
      </p:sp>
      <p:graphicFrame>
        <p:nvGraphicFramePr>
          <p:cNvPr id="5" name="Table 4">
            <a:extLst>
              <a:ext uri="{FF2B5EF4-FFF2-40B4-BE49-F238E27FC236}">
                <a16:creationId xmlns:a16="http://schemas.microsoft.com/office/drawing/2014/main" id="{7F174D74-86B4-A76B-EB9C-B3F33165180C}"/>
              </a:ext>
            </a:extLst>
          </p:cNvPr>
          <p:cNvGraphicFramePr>
            <a:graphicFrameLocks noGrp="1"/>
          </p:cNvGraphicFramePr>
          <p:nvPr>
            <p:extLst>
              <p:ext uri="{D42A27DB-BD31-4B8C-83A1-F6EECF244321}">
                <p14:modId xmlns:p14="http://schemas.microsoft.com/office/powerpoint/2010/main" val="1735677401"/>
              </p:ext>
            </p:extLst>
          </p:nvPr>
        </p:nvGraphicFramePr>
        <p:xfrm>
          <a:off x="1932623" y="2650094"/>
          <a:ext cx="8326754" cy="2834024"/>
        </p:xfrm>
        <a:graphic>
          <a:graphicData uri="http://schemas.openxmlformats.org/drawingml/2006/table">
            <a:tbl>
              <a:tblPr firstRow="1" bandRow="1">
                <a:tableStyleId>{21E4AEA4-8DFA-4A89-87EB-49C32662AFE0}</a:tableStyleId>
              </a:tblPr>
              <a:tblGrid>
                <a:gridCol w="378545">
                  <a:extLst>
                    <a:ext uri="{9D8B030D-6E8A-4147-A177-3AD203B41FA5}">
                      <a16:colId xmlns:a16="http://schemas.microsoft.com/office/drawing/2014/main" val="20000"/>
                    </a:ext>
                  </a:extLst>
                </a:gridCol>
                <a:gridCol w="3753321">
                  <a:extLst>
                    <a:ext uri="{9D8B030D-6E8A-4147-A177-3AD203B41FA5}">
                      <a16:colId xmlns:a16="http://schemas.microsoft.com/office/drawing/2014/main" val="20001"/>
                    </a:ext>
                  </a:extLst>
                </a:gridCol>
                <a:gridCol w="4194888">
                  <a:extLst>
                    <a:ext uri="{9D8B030D-6E8A-4147-A177-3AD203B41FA5}">
                      <a16:colId xmlns:a16="http://schemas.microsoft.com/office/drawing/2014/main" val="20002"/>
                    </a:ext>
                  </a:extLst>
                </a:gridCol>
              </a:tblGrid>
              <a:tr h="365144">
                <a:tc gridSpan="2">
                  <a:txBody>
                    <a:bodyPr/>
                    <a:lstStyle/>
                    <a:p>
                      <a:r>
                        <a:rPr lang="en-GB" sz="1200" dirty="0">
                          <a:latin typeface="+mn-lt"/>
                        </a:rPr>
                        <a:t>Type of Financial Interest within last 12 months</a:t>
                      </a:r>
                    </a:p>
                  </a:txBody>
                  <a:tcPr>
                    <a:solidFill>
                      <a:schemeClr val="accent1"/>
                    </a:solidFill>
                  </a:tcPr>
                </a:tc>
                <a:tc hMerge="1">
                  <a:txBody>
                    <a:bodyPr/>
                    <a:lstStyle/>
                    <a:p>
                      <a:endParaRPr lang="en-GB"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a:latin typeface="+mn-lt"/>
                        </a:rPr>
                        <a:t>Name of Commercial Interest </a:t>
                      </a:r>
                    </a:p>
                  </a:txBody>
                  <a:tcPr>
                    <a:solidFill>
                      <a:schemeClr val="accent1"/>
                    </a:solidFill>
                  </a:tcPr>
                </a:tc>
                <a:extLst>
                  <a:ext uri="{0D108BD9-81ED-4DB2-BD59-A6C34878D82A}">
                    <a16:rowId xmlns:a16="http://schemas.microsoft.com/office/drawing/2014/main" val="10000"/>
                  </a:ext>
                </a:extLst>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latin typeface="+mj-lt"/>
                          <a:ea typeface="+mn-ea"/>
                          <a:cs typeface="+mn-cs"/>
                          <a:sym typeface="Symbol"/>
                        </a:rPr>
                        <a:t>x</a:t>
                      </a:r>
                    </a:p>
                  </a:txBody>
                  <a:tcPr>
                    <a:solidFill>
                      <a:schemeClr val="accent1">
                        <a:lumMod val="20000"/>
                        <a:lumOff val="80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latin typeface="+mj-lt"/>
                          <a:ea typeface="+mn-ea"/>
                          <a:cs typeface="+mn-cs"/>
                        </a:rPr>
                        <a:t>Grants/Research Funding</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dk1"/>
                        </a:solidFill>
                        <a:latin typeface="+mj-lt"/>
                        <a:ea typeface="+mn-ea"/>
                        <a:cs typeface="+mn-cs"/>
                      </a:endParaRPr>
                    </a:p>
                  </a:txBody>
                  <a:tcPr>
                    <a:solidFill>
                      <a:schemeClr val="accent1">
                        <a:lumMod val="20000"/>
                        <a:lumOff val="80000"/>
                      </a:schemeClr>
                    </a:solidFill>
                  </a:tcPr>
                </a:tc>
                <a:tc>
                  <a:txBody>
                    <a:bodyPr/>
                    <a:lstStyle/>
                    <a:p>
                      <a:r>
                        <a:rPr lang="en-GB" sz="1200" dirty="0">
                          <a:latin typeface="+mj-lt"/>
                        </a:rPr>
                        <a:t>EC, </a:t>
                      </a:r>
                      <a:r>
                        <a:rPr lang="en-GB" sz="1200" dirty="0" err="1">
                          <a:latin typeface="+mj-lt"/>
                        </a:rPr>
                        <a:t>ZonMw</a:t>
                      </a:r>
                      <a:endParaRPr lang="en-GB" sz="1200" dirty="0">
                        <a:latin typeface="+mj-lt"/>
                      </a:endParaRPr>
                    </a:p>
                  </a:txBody>
                  <a:tcPr>
                    <a:solidFill>
                      <a:schemeClr val="accent1">
                        <a:lumMod val="20000"/>
                        <a:lumOff val="80000"/>
                      </a:schemeClr>
                    </a:solidFill>
                  </a:tcPr>
                </a:tc>
                <a:extLst>
                  <a:ext uri="{0D108BD9-81ED-4DB2-BD59-A6C34878D82A}">
                    <a16:rowId xmlns:a16="http://schemas.microsoft.com/office/drawing/2014/main" val="10001"/>
                  </a:ext>
                </a:extLst>
              </a:tr>
              <a:tr h="11811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400" dirty="0">
                          <a:latin typeface="+mj-lt"/>
                          <a:sym typeface="Symbol"/>
                        </a:rPr>
                        <a:t></a:t>
                      </a:r>
                    </a:p>
                  </a:txBody>
                  <a:tcPr>
                    <a:solidFill>
                      <a:schemeClr val="tx2">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a:latin typeface="+mj-lt"/>
                        </a:rPr>
                        <a:t>Stock Shareholder</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dirty="0">
                        <a:latin typeface="+mj-lt"/>
                      </a:endParaRPr>
                    </a:p>
                  </a:txBody>
                  <a:tcPr>
                    <a:solidFill>
                      <a:schemeClr val="tx2">
                        <a:lumMod val="95000"/>
                      </a:schemeClr>
                    </a:solidFill>
                  </a:tcPr>
                </a:tc>
                <a:tc>
                  <a:txBody>
                    <a:bodyPr/>
                    <a:lstStyle/>
                    <a:p>
                      <a:endParaRPr lang="en-GB" sz="1200" dirty="0">
                        <a:latin typeface="+mj-lt"/>
                      </a:endParaRPr>
                    </a:p>
                  </a:txBody>
                  <a:tcPr>
                    <a:solidFill>
                      <a:schemeClr val="tx2">
                        <a:lumMod val="95000"/>
                      </a:schemeClr>
                    </a:solidFill>
                  </a:tcPr>
                </a:tc>
                <a:extLst>
                  <a:ext uri="{0D108BD9-81ED-4DB2-BD59-A6C34878D82A}">
                    <a16:rowId xmlns:a16="http://schemas.microsoft.com/office/drawing/2014/main" val="10002"/>
                  </a:ext>
                </a:extLst>
              </a:tr>
              <a:tr h="44455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400" dirty="0">
                          <a:latin typeface="+mj-lt"/>
                          <a:sym typeface="Symbol"/>
                        </a:rPr>
                        <a:t>x</a:t>
                      </a:r>
                    </a:p>
                  </a:txBody>
                  <a:tcPr>
                    <a:solidFill>
                      <a:schemeClr val="accent1">
                        <a:lumMod val="20000"/>
                        <a:lumOff val="80000"/>
                      </a:schemeClr>
                    </a:solidFill>
                  </a:tcPr>
                </a:tc>
                <a:tc>
                  <a:txBody>
                    <a:bodyPr/>
                    <a:lstStyle/>
                    <a:p>
                      <a:pPr marL="0" algn="l" defTabSz="457200" rtl="0" eaLnBrk="1" latinLnBrk="0" hangingPunct="1"/>
                      <a:r>
                        <a:rPr lang="en-GB" sz="1200" kern="1200" dirty="0">
                          <a:solidFill>
                            <a:schemeClr val="dk1"/>
                          </a:solidFill>
                          <a:latin typeface="+mj-lt"/>
                          <a:ea typeface="+mn-ea"/>
                          <a:cs typeface="+mn-cs"/>
                        </a:rPr>
                        <a:t>Consulting Fees</a:t>
                      </a:r>
                    </a:p>
                    <a:p>
                      <a:pPr marL="0" algn="l" defTabSz="457200" rtl="0" eaLnBrk="1" latinLnBrk="0" hangingPunct="1"/>
                      <a:endParaRPr lang="en-GB" sz="1200" kern="1200" dirty="0">
                        <a:solidFill>
                          <a:schemeClr val="dk1"/>
                        </a:solidFill>
                        <a:latin typeface="+mj-lt"/>
                        <a:ea typeface="+mn-ea"/>
                        <a:cs typeface="+mn-cs"/>
                      </a:endParaRPr>
                    </a:p>
                  </a:txBody>
                  <a:tcPr>
                    <a:solidFill>
                      <a:schemeClr val="accent1">
                        <a:lumMod val="20000"/>
                        <a:lumOff val="80000"/>
                      </a:schemeClr>
                    </a:solidFill>
                  </a:tcPr>
                </a:tc>
                <a:tc>
                  <a:txBody>
                    <a:bodyPr/>
                    <a:lstStyle/>
                    <a:p>
                      <a:pPr marL="0" algn="l" defTabSz="457200" rtl="0" eaLnBrk="1" latinLnBrk="0" hangingPunct="1"/>
                      <a:r>
                        <a:rPr lang="en-GB" sz="1200" kern="1200" dirty="0">
                          <a:solidFill>
                            <a:schemeClr val="dk1"/>
                          </a:solidFill>
                          <a:latin typeface="+mn-lt"/>
                          <a:ea typeface="+mn-ea"/>
                          <a:cs typeface="+mn-cs"/>
                        </a:rPr>
                        <a:t>IFPMA – supported this analysis on combination products. Received fees on unrelated topics (EFPIA, UMCU, </a:t>
                      </a:r>
                      <a:r>
                        <a:rPr lang="en-GB" sz="1200" kern="1200" dirty="0" err="1">
                          <a:solidFill>
                            <a:schemeClr val="dk1"/>
                          </a:solidFill>
                          <a:latin typeface="+mn-lt"/>
                          <a:ea typeface="+mn-ea"/>
                          <a:cs typeface="+mn-cs"/>
                        </a:rPr>
                        <a:t>Lygature</a:t>
                      </a:r>
                      <a:r>
                        <a:rPr lang="en-GB" sz="1200" kern="1200" dirty="0">
                          <a:solidFill>
                            <a:schemeClr val="dk1"/>
                          </a:solidFill>
                          <a:latin typeface="+mn-lt"/>
                          <a:ea typeface="+mn-ea"/>
                          <a:cs typeface="+mn-cs"/>
                        </a:rPr>
                        <a:t>, Utrecht University, Novo Nordisk, Roche)</a:t>
                      </a:r>
                      <a:endParaRPr lang="en-GB" sz="1200" kern="1200" dirty="0">
                        <a:solidFill>
                          <a:schemeClr val="dk1"/>
                        </a:solidFill>
                        <a:latin typeface="+mj-lt"/>
                        <a:ea typeface="+mn-ea"/>
                        <a:cs typeface="+mn-cs"/>
                      </a:endParaRPr>
                    </a:p>
                  </a:txBody>
                  <a:tcPr>
                    <a:solidFill>
                      <a:schemeClr val="accent1">
                        <a:lumMod val="20000"/>
                        <a:lumOff val="80000"/>
                      </a:schemeClr>
                    </a:solidFill>
                  </a:tcPr>
                </a:tc>
                <a:extLst>
                  <a:ext uri="{0D108BD9-81ED-4DB2-BD59-A6C34878D82A}">
                    <a16:rowId xmlns:a16="http://schemas.microsoft.com/office/drawing/2014/main" val="10003"/>
                  </a:ext>
                </a:extLst>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400" dirty="0">
                          <a:latin typeface="+mj-lt"/>
                          <a:sym typeface="Symbol"/>
                        </a:rPr>
                        <a:t></a:t>
                      </a:r>
                    </a:p>
                  </a:txBody>
                  <a:tcPr>
                    <a:solidFill>
                      <a:schemeClr val="tx2">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latin typeface="+mj-lt"/>
                          <a:ea typeface="+mn-ea"/>
                          <a:cs typeface="+mn-cs"/>
                        </a:rPr>
                        <a:t>Employee</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dk1"/>
                        </a:solidFill>
                        <a:latin typeface="+mj-lt"/>
                        <a:ea typeface="+mn-ea"/>
                        <a:cs typeface="+mn-cs"/>
                      </a:endParaRPr>
                    </a:p>
                  </a:txBody>
                  <a:tcPr>
                    <a:solidFill>
                      <a:schemeClr val="tx2">
                        <a:lumMod val="95000"/>
                      </a:schemeClr>
                    </a:solidFill>
                  </a:tcPr>
                </a:tc>
                <a:tc>
                  <a:txBody>
                    <a:bodyPr/>
                    <a:lstStyle/>
                    <a:p>
                      <a:pPr marL="0" algn="l" defTabSz="457200" rtl="0" eaLnBrk="1" latinLnBrk="0" hangingPunct="1"/>
                      <a:endParaRPr lang="en-GB" sz="1200" kern="1200" dirty="0">
                        <a:solidFill>
                          <a:schemeClr val="dk1"/>
                        </a:solidFill>
                        <a:latin typeface="+mj-lt"/>
                        <a:ea typeface="+mn-ea"/>
                        <a:cs typeface="+mn-cs"/>
                      </a:endParaRPr>
                    </a:p>
                  </a:txBody>
                  <a:tcPr>
                    <a:solidFill>
                      <a:schemeClr val="tx2">
                        <a:lumMod val="95000"/>
                      </a:schemeClr>
                    </a:solidFill>
                  </a:tcPr>
                </a:tc>
                <a:extLst>
                  <a:ext uri="{0D108BD9-81ED-4DB2-BD59-A6C34878D82A}">
                    <a16:rowId xmlns:a16="http://schemas.microsoft.com/office/drawing/2014/main" val="10004"/>
                  </a:ext>
                </a:extLst>
              </a:tr>
              <a:tr h="44455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400" dirty="0">
                          <a:latin typeface="+mj-lt"/>
                          <a:sym typeface="Symbol"/>
                        </a:rPr>
                        <a:t></a:t>
                      </a:r>
                      <a:endParaRPr lang="en-GB" sz="1400" dirty="0">
                        <a:latin typeface="+mj-lt"/>
                      </a:endParaRPr>
                    </a:p>
                  </a:txBody>
                  <a:tcPr>
                    <a:solidFill>
                      <a:schemeClr val="accent1">
                        <a:lumMod val="20000"/>
                        <a:lumOff val="80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latin typeface="+mj-lt"/>
                          <a:ea typeface="+mn-ea"/>
                          <a:cs typeface="+mn-cs"/>
                        </a:rPr>
                        <a:t>Other (Receipt of Intellectual Property Rights/Patent Holder, Speaker’s Bureau) </a:t>
                      </a:r>
                    </a:p>
                  </a:txBody>
                  <a:tcPr>
                    <a:solidFill>
                      <a:schemeClr val="accent1">
                        <a:lumMod val="20000"/>
                        <a:lumOff val="80000"/>
                      </a:schemeClr>
                    </a:solidFill>
                  </a:tcPr>
                </a:tc>
                <a:tc>
                  <a:txBody>
                    <a:bodyPr/>
                    <a:lstStyle/>
                    <a:p>
                      <a:pPr marL="0" algn="l" defTabSz="457200" rtl="0" eaLnBrk="1" latinLnBrk="0" hangingPunct="1"/>
                      <a:endParaRPr lang="en-GB" sz="1200" kern="1200" dirty="0">
                        <a:solidFill>
                          <a:schemeClr val="dk1"/>
                        </a:solidFill>
                        <a:latin typeface="+mj-lt"/>
                        <a:ea typeface="+mn-ea"/>
                        <a:cs typeface="+mn-cs"/>
                      </a:endParaRPr>
                    </a:p>
                  </a:txBody>
                  <a:tcPr>
                    <a:solidFill>
                      <a:schemeClr val="accent1">
                        <a:lumMod val="20000"/>
                        <a:lumOff val="80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319094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2E22AF-6A81-1D8E-F861-BAC917727559}"/>
              </a:ext>
            </a:extLst>
          </p:cNvPr>
          <p:cNvSpPr>
            <a:spLocks noGrp="1"/>
          </p:cNvSpPr>
          <p:nvPr>
            <p:ph type="title"/>
          </p:nvPr>
        </p:nvSpPr>
        <p:spPr/>
        <p:txBody>
          <a:bodyPr/>
          <a:lstStyle/>
          <a:p>
            <a:r>
              <a:rPr lang="en-GB" dirty="0"/>
              <a:t>Objective</a:t>
            </a:r>
          </a:p>
        </p:txBody>
      </p:sp>
      <p:sp>
        <p:nvSpPr>
          <p:cNvPr id="3" name="Tijdelijke aanduiding voor inhoud 2">
            <a:extLst>
              <a:ext uri="{FF2B5EF4-FFF2-40B4-BE49-F238E27FC236}">
                <a16:creationId xmlns:a16="http://schemas.microsoft.com/office/drawing/2014/main" id="{3CD601C5-90F7-8136-8D79-73D3F8BCAAF6}"/>
              </a:ext>
            </a:extLst>
          </p:cNvPr>
          <p:cNvSpPr>
            <a:spLocks noGrp="1"/>
          </p:cNvSpPr>
          <p:nvPr>
            <p:ph idx="1"/>
          </p:nvPr>
        </p:nvSpPr>
        <p:spPr/>
        <p:txBody>
          <a:bodyPr>
            <a:normAutofit/>
          </a:bodyPr>
          <a:lstStyle/>
          <a:p>
            <a:pPr>
              <a:lnSpc>
                <a:spcPct val="100000"/>
              </a:lnSpc>
            </a:pPr>
            <a:r>
              <a:rPr lang="en-GB" dirty="0"/>
              <a:t>Provide a current overview of how ‘combination products’ are defined and regulated by global regulatory authorities</a:t>
            </a:r>
          </a:p>
          <a:p>
            <a:pPr>
              <a:lnSpc>
                <a:spcPct val="100000"/>
              </a:lnSpc>
            </a:pPr>
            <a:r>
              <a:rPr lang="en-GB" dirty="0"/>
              <a:t>Create an overview of use of terminology by different regulatory authorities, e.g. guidance documents; identify differences and agreements</a:t>
            </a:r>
          </a:p>
          <a:p>
            <a:pPr marL="0" indent="0">
              <a:lnSpc>
                <a:spcPct val="100000"/>
              </a:lnSpc>
              <a:buNone/>
            </a:pPr>
            <a:endParaRPr lang="en-GB" dirty="0"/>
          </a:p>
          <a:p>
            <a:pPr>
              <a:lnSpc>
                <a:spcPct val="100000"/>
              </a:lnSpc>
              <a:buFont typeface="Wingdings" pitchFamily="2" charset="2"/>
              <a:buChar char="Ø"/>
            </a:pPr>
            <a:r>
              <a:rPr lang="en-GB" dirty="0"/>
              <a:t>Contribute to a more focused and informed discussion</a:t>
            </a:r>
          </a:p>
          <a:p>
            <a:pPr>
              <a:lnSpc>
                <a:spcPct val="100000"/>
              </a:lnSpc>
              <a:buFont typeface="Wingdings" pitchFamily="2" charset="2"/>
              <a:buChar char="Ø"/>
            </a:pPr>
            <a:r>
              <a:rPr lang="en-GB" dirty="0"/>
              <a:t>Provide input for future regulatory science analyses</a:t>
            </a:r>
          </a:p>
        </p:txBody>
      </p:sp>
      <p:sp>
        <p:nvSpPr>
          <p:cNvPr id="5" name="Tekstvak 4">
            <a:extLst>
              <a:ext uri="{FF2B5EF4-FFF2-40B4-BE49-F238E27FC236}">
                <a16:creationId xmlns:a16="http://schemas.microsoft.com/office/drawing/2014/main" id="{6AADE146-95C0-BFE9-35D6-E59182C75A3F}"/>
              </a:ext>
            </a:extLst>
          </p:cNvPr>
          <p:cNvSpPr txBox="1"/>
          <p:nvPr/>
        </p:nvSpPr>
        <p:spPr>
          <a:xfrm>
            <a:off x="-742950" y="2800350"/>
            <a:ext cx="184731" cy="369332"/>
          </a:xfrm>
          <a:prstGeom prst="rect">
            <a:avLst/>
          </a:prstGeom>
          <a:noFill/>
        </p:spPr>
        <p:txBody>
          <a:bodyPr wrap="none" rtlCol="0">
            <a:spAutoFit/>
          </a:bodyPr>
          <a:lstStyle/>
          <a:p>
            <a:endParaRPr lang="nl-NL" dirty="0"/>
          </a:p>
        </p:txBody>
      </p:sp>
    </p:spTree>
    <p:extLst>
      <p:ext uri="{BB962C8B-B14F-4D97-AF65-F5344CB8AC3E}">
        <p14:creationId xmlns:p14="http://schemas.microsoft.com/office/powerpoint/2010/main" val="3659527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8892B1-367A-539B-07D2-9D3C6E29F472}"/>
              </a:ext>
            </a:extLst>
          </p:cNvPr>
          <p:cNvSpPr>
            <a:spLocks noGrp="1"/>
          </p:cNvSpPr>
          <p:nvPr>
            <p:ph type="title"/>
          </p:nvPr>
        </p:nvSpPr>
        <p:spPr/>
        <p:txBody>
          <a:bodyPr/>
          <a:lstStyle/>
          <a:p>
            <a:r>
              <a:rPr lang="nl-NL" dirty="0"/>
              <a:t>Approach</a:t>
            </a:r>
          </a:p>
        </p:txBody>
      </p:sp>
      <p:sp>
        <p:nvSpPr>
          <p:cNvPr id="3" name="Tijdelijke aanduiding voor inhoud 2">
            <a:extLst>
              <a:ext uri="{FF2B5EF4-FFF2-40B4-BE49-F238E27FC236}">
                <a16:creationId xmlns:a16="http://schemas.microsoft.com/office/drawing/2014/main" id="{C6CC738F-19E9-33EF-CE2E-F4451D38602E}"/>
              </a:ext>
            </a:extLst>
          </p:cNvPr>
          <p:cNvSpPr>
            <a:spLocks noGrp="1"/>
          </p:cNvSpPr>
          <p:nvPr>
            <p:ph idx="1"/>
          </p:nvPr>
        </p:nvSpPr>
        <p:spPr/>
        <p:txBody>
          <a:bodyPr/>
          <a:lstStyle/>
          <a:p>
            <a:pPr>
              <a:lnSpc>
                <a:spcPct val="100000"/>
              </a:lnSpc>
            </a:pPr>
            <a:r>
              <a:rPr lang="en-GB" dirty="0"/>
              <a:t>Analysis of regulatory documents (guidelines), (grey) literature</a:t>
            </a:r>
          </a:p>
          <a:p>
            <a:pPr>
              <a:lnSpc>
                <a:spcPct val="100000"/>
              </a:lnSpc>
            </a:pPr>
            <a:r>
              <a:rPr lang="en-GB" dirty="0"/>
              <a:t>Countries assessed:</a:t>
            </a:r>
          </a:p>
          <a:p>
            <a:pPr lvl="1">
              <a:lnSpc>
                <a:spcPct val="100000"/>
              </a:lnSpc>
            </a:pPr>
            <a:r>
              <a:rPr lang="en-GB" dirty="0"/>
              <a:t>EU, US, Canada, Japan, China, Australia, South Korea, Brazil</a:t>
            </a:r>
          </a:p>
          <a:p>
            <a:pPr>
              <a:lnSpc>
                <a:spcPct val="100000"/>
              </a:lnSpc>
            </a:pPr>
            <a:r>
              <a:rPr lang="en-GB" dirty="0"/>
              <a:t>Conducted interviews to identify key issues and challenges</a:t>
            </a:r>
          </a:p>
          <a:p>
            <a:pPr>
              <a:lnSpc>
                <a:spcPct val="100000"/>
              </a:lnSpc>
            </a:pPr>
            <a:endParaRPr lang="en-GB" dirty="0"/>
          </a:p>
          <a:p>
            <a:pPr>
              <a:lnSpc>
                <a:spcPct val="100000"/>
              </a:lnSpc>
              <a:buFont typeface="Wingdings" pitchFamily="2" charset="2"/>
              <a:buChar char="Ø"/>
            </a:pPr>
            <a:r>
              <a:rPr lang="en-GB" dirty="0"/>
              <a:t>‘Landscaping’ report to highlight the need for harmonization of product terminology</a:t>
            </a:r>
          </a:p>
        </p:txBody>
      </p:sp>
    </p:spTree>
    <p:extLst>
      <p:ext uri="{BB962C8B-B14F-4D97-AF65-F5344CB8AC3E}">
        <p14:creationId xmlns:p14="http://schemas.microsoft.com/office/powerpoint/2010/main" val="186669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kstvak 11">
            <a:extLst>
              <a:ext uri="{FF2B5EF4-FFF2-40B4-BE49-F238E27FC236}">
                <a16:creationId xmlns:a16="http://schemas.microsoft.com/office/drawing/2014/main" id="{1C6870FE-8E18-AE3A-880B-A7247027D13F}"/>
              </a:ext>
            </a:extLst>
          </p:cNvPr>
          <p:cNvSpPr txBox="1"/>
          <p:nvPr/>
        </p:nvSpPr>
        <p:spPr>
          <a:xfrm>
            <a:off x="5961511" y="2228247"/>
            <a:ext cx="2425149" cy="1077218"/>
          </a:xfrm>
          <a:prstGeom prst="rect">
            <a:avLst/>
          </a:prstGeom>
          <a:solidFill>
            <a:schemeClr val="bg1"/>
          </a:solidFill>
        </p:spPr>
        <p:txBody>
          <a:bodyPr wrap="square" rtlCol="0">
            <a:spAutoFit/>
          </a:bodyPr>
          <a:lstStyle/>
          <a:p>
            <a:r>
              <a:rPr lang="en-GB" sz="1400" b="1" dirty="0"/>
              <a:t>2021 (Jul)</a:t>
            </a:r>
          </a:p>
          <a:p>
            <a:r>
              <a:rPr lang="en-GB" sz="1400" dirty="0"/>
              <a:t>EMA publishes </a:t>
            </a:r>
            <a:r>
              <a:rPr lang="en-GB" sz="1400" u="sng" dirty="0"/>
              <a:t>final</a:t>
            </a:r>
            <a:r>
              <a:rPr lang="en-GB" sz="1400" dirty="0"/>
              <a:t> </a:t>
            </a:r>
            <a:r>
              <a:rPr lang="en-GB" sz="1400" i="1" dirty="0"/>
              <a:t>guideline </a:t>
            </a:r>
            <a:r>
              <a:rPr lang="en-GB" sz="1200" i="1" dirty="0"/>
              <a:t>(‘quality documentation for medicinal products when used with a medical device’)</a:t>
            </a:r>
          </a:p>
        </p:txBody>
      </p:sp>
      <p:cxnSp>
        <p:nvCxnSpPr>
          <p:cNvPr id="70" name="Gebogen verbindingslijn 69">
            <a:extLst>
              <a:ext uri="{FF2B5EF4-FFF2-40B4-BE49-F238E27FC236}">
                <a16:creationId xmlns:a16="http://schemas.microsoft.com/office/drawing/2014/main" id="{39E0BCF0-43B8-65F0-6A2F-A725F56504E5}"/>
              </a:ext>
            </a:extLst>
          </p:cNvPr>
          <p:cNvCxnSpPr>
            <a:cxnSpLocks/>
            <a:stCxn id="67" idx="1"/>
          </p:cNvCxnSpPr>
          <p:nvPr/>
        </p:nvCxnSpPr>
        <p:spPr>
          <a:xfrm rot="10800000" flipV="1">
            <a:off x="6524770" y="2045308"/>
            <a:ext cx="769276" cy="4266261"/>
          </a:xfrm>
          <a:prstGeom prst="bentConnector2">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3" name="Rechte verbindingslijn 52">
            <a:extLst>
              <a:ext uri="{FF2B5EF4-FFF2-40B4-BE49-F238E27FC236}">
                <a16:creationId xmlns:a16="http://schemas.microsoft.com/office/drawing/2014/main" id="{B060C5D9-0E7C-9EF2-F548-924B493CC446}"/>
              </a:ext>
            </a:extLst>
          </p:cNvPr>
          <p:cNvCxnSpPr>
            <a:cxnSpLocks/>
            <a:stCxn id="52" idx="2"/>
          </p:cNvCxnSpPr>
          <p:nvPr/>
        </p:nvCxnSpPr>
        <p:spPr>
          <a:xfrm>
            <a:off x="9267458" y="3174962"/>
            <a:ext cx="15411" cy="3133074"/>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4C593BC4-3156-FD3F-D49D-431E5A1E78DF}"/>
              </a:ext>
            </a:extLst>
          </p:cNvPr>
          <p:cNvSpPr>
            <a:spLocks noGrp="1"/>
          </p:cNvSpPr>
          <p:nvPr>
            <p:ph type="title"/>
          </p:nvPr>
        </p:nvSpPr>
        <p:spPr/>
        <p:txBody>
          <a:bodyPr anchor="t">
            <a:normAutofit fontScale="90000"/>
          </a:bodyPr>
          <a:lstStyle/>
          <a:p>
            <a:r>
              <a:rPr lang="en-GB" sz="3600" b="1" dirty="0"/>
              <a:t>Timeline of global developments on combination products</a:t>
            </a:r>
          </a:p>
        </p:txBody>
      </p:sp>
      <p:cxnSp>
        <p:nvCxnSpPr>
          <p:cNvPr id="7" name="Rechte verbindingslijn 6">
            <a:extLst>
              <a:ext uri="{FF2B5EF4-FFF2-40B4-BE49-F238E27FC236}">
                <a16:creationId xmlns:a16="http://schemas.microsoft.com/office/drawing/2014/main" id="{26DE8432-CC29-A61F-58E2-65C3806AA19B}"/>
              </a:ext>
            </a:extLst>
          </p:cNvPr>
          <p:cNvCxnSpPr/>
          <p:nvPr/>
        </p:nvCxnSpPr>
        <p:spPr>
          <a:xfrm>
            <a:off x="742122" y="6308036"/>
            <a:ext cx="10440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 name="Tekstvak 7">
            <a:extLst>
              <a:ext uri="{FF2B5EF4-FFF2-40B4-BE49-F238E27FC236}">
                <a16:creationId xmlns:a16="http://schemas.microsoft.com/office/drawing/2014/main" id="{19A9E355-C735-07F3-5C1C-D7788A0A5032}"/>
              </a:ext>
            </a:extLst>
          </p:cNvPr>
          <p:cNvSpPr txBox="1"/>
          <p:nvPr/>
        </p:nvSpPr>
        <p:spPr>
          <a:xfrm>
            <a:off x="2443524" y="3876880"/>
            <a:ext cx="2425149" cy="954107"/>
          </a:xfrm>
          <a:prstGeom prst="rect">
            <a:avLst/>
          </a:prstGeom>
          <a:noFill/>
        </p:spPr>
        <p:txBody>
          <a:bodyPr wrap="square" rtlCol="0">
            <a:spAutoFit/>
          </a:bodyPr>
          <a:lstStyle/>
          <a:p>
            <a:r>
              <a:rPr lang="en-GB" sz="1400" b="1" dirty="0"/>
              <a:t>2014 (Oct)</a:t>
            </a:r>
          </a:p>
          <a:p>
            <a:r>
              <a:rPr lang="en-GB" sz="1400" dirty="0"/>
              <a:t>PMDA publishes doc ‘</a:t>
            </a:r>
            <a:r>
              <a:rPr lang="en-GB" sz="1400" i="1" dirty="0"/>
              <a:t>Handling of Marketing Application for Combination Products‘</a:t>
            </a:r>
          </a:p>
        </p:txBody>
      </p:sp>
      <p:pic>
        <p:nvPicPr>
          <p:cNvPr id="9" name="Afbeelding 8" descr="Afbeelding met cirkel, Graphics, Kleurrijkheid&#10;&#10;Automatisch gegenereerde beschrijving">
            <a:extLst>
              <a:ext uri="{FF2B5EF4-FFF2-40B4-BE49-F238E27FC236}">
                <a16:creationId xmlns:a16="http://schemas.microsoft.com/office/drawing/2014/main" id="{ED3E886D-74EE-6CA0-1818-10DE21F337C0}"/>
              </a:ext>
            </a:extLst>
          </p:cNvPr>
          <p:cNvPicPr>
            <a:picLocks noChangeAspect="1"/>
          </p:cNvPicPr>
          <p:nvPr/>
        </p:nvPicPr>
        <p:blipFill>
          <a:blip r:embed="rId3"/>
          <a:stretch>
            <a:fillRect/>
          </a:stretch>
        </p:blipFill>
        <p:spPr>
          <a:xfrm>
            <a:off x="2262652" y="3536278"/>
            <a:ext cx="361742" cy="361742"/>
          </a:xfrm>
          <a:prstGeom prst="rect">
            <a:avLst/>
          </a:prstGeom>
        </p:spPr>
      </p:pic>
      <p:cxnSp>
        <p:nvCxnSpPr>
          <p:cNvPr id="11" name="Rechte verbindingslijn 10">
            <a:extLst>
              <a:ext uri="{FF2B5EF4-FFF2-40B4-BE49-F238E27FC236}">
                <a16:creationId xmlns:a16="http://schemas.microsoft.com/office/drawing/2014/main" id="{003B20AD-5D2E-A330-EB69-59A151C9A788}"/>
              </a:ext>
            </a:extLst>
          </p:cNvPr>
          <p:cNvCxnSpPr>
            <a:cxnSpLocks/>
            <a:stCxn id="9" idx="2"/>
          </p:cNvCxnSpPr>
          <p:nvPr/>
        </p:nvCxnSpPr>
        <p:spPr>
          <a:xfrm>
            <a:off x="2443523" y="3898020"/>
            <a:ext cx="9908" cy="2410016"/>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4" name="Afbeelding 13" descr="Afbeelding met ster, cirkel, Symmetrie, symbool&#10;&#10;Automatisch gegenereerde beschrijving">
            <a:extLst>
              <a:ext uri="{FF2B5EF4-FFF2-40B4-BE49-F238E27FC236}">
                <a16:creationId xmlns:a16="http://schemas.microsoft.com/office/drawing/2014/main" id="{51146C95-A9AF-BD3E-46FD-934B76C865F1}"/>
              </a:ext>
            </a:extLst>
          </p:cNvPr>
          <p:cNvPicPr>
            <a:picLocks noChangeAspect="1"/>
          </p:cNvPicPr>
          <p:nvPr/>
        </p:nvPicPr>
        <p:blipFill>
          <a:blip r:embed="rId4"/>
          <a:stretch>
            <a:fillRect/>
          </a:stretch>
        </p:blipFill>
        <p:spPr>
          <a:xfrm>
            <a:off x="5762421" y="1847540"/>
            <a:ext cx="361742" cy="361742"/>
          </a:xfrm>
          <a:prstGeom prst="rect">
            <a:avLst/>
          </a:prstGeom>
        </p:spPr>
      </p:pic>
      <p:cxnSp>
        <p:nvCxnSpPr>
          <p:cNvPr id="16" name="Rechte verbindingslijn 15">
            <a:extLst>
              <a:ext uri="{FF2B5EF4-FFF2-40B4-BE49-F238E27FC236}">
                <a16:creationId xmlns:a16="http://schemas.microsoft.com/office/drawing/2014/main" id="{6E085C3E-404A-9464-E358-3ED0F050BDCE}"/>
              </a:ext>
            </a:extLst>
          </p:cNvPr>
          <p:cNvCxnSpPr>
            <a:cxnSpLocks/>
          </p:cNvCxnSpPr>
          <p:nvPr/>
        </p:nvCxnSpPr>
        <p:spPr>
          <a:xfrm flipH="1">
            <a:off x="5921756" y="2209282"/>
            <a:ext cx="21535" cy="4089040"/>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3" name="Tekstvak 22">
            <a:extLst>
              <a:ext uri="{FF2B5EF4-FFF2-40B4-BE49-F238E27FC236}">
                <a16:creationId xmlns:a16="http://schemas.microsoft.com/office/drawing/2014/main" id="{4493CDA7-B245-97C0-E93F-5385A4AE50A1}"/>
              </a:ext>
            </a:extLst>
          </p:cNvPr>
          <p:cNvSpPr txBox="1"/>
          <p:nvPr/>
        </p:nvSpPr>
        <p:spPr>
          <a:xfrm>
            <a:off x="7094574" y="4810690"/>
            <a:ext cx="3756994" cy="738664"/>
          </a:xfrm>
          <a:prstGeom prst="rect">
            <a:avLst/>
          </a:prstGeom>
          <a:solidFill>
            <a:schemeClr val="bg1"/>
          </a:solidFill>
        </p:spPr>
        <p:txBody>
          <a:bodyPr wrap="square" rtlCol="0">
            <a:spAutoFit/>
          </a:bodyPr>
          <a:lstStyle/>
          <a:p>
            <a:r>
              <a:rPr lang="en-GB" sz="1400" b="1" dirty="0"/>
              <a:t>2022 (Jan)</a:t>
            </a:r>
          </a:p>
          <a:p>
            <a:r>
              <a:rPr lang="en-GB" sz="1400" dirty="0"/>
              <a:t>FDA publishes </a:t>
            </a:r>
            <a:r>
              <a:rPr lang="en-GB" sz="1400" u="sng" dirty="0"/>
              <a:t>updated</a:t>
            </a:r>
            <a:r>
              <a:rPr lang="en-GB" sz="1400" dirty="0"/>
              <a:t> guidance ‘</a:t>
            </a:r>
            <a:r>
              <a:rPr lang="en-GB" sz="1400" i="1" kern="100" dirty="0">
                <a:effectLst/>
                <a:latin typeface="Calibri" panose="020F0502020204030204" pitchFamily="34" charset="0"/>
                <a:ea typeface="Calibri" panose="020F0502020204030204" pitchFamily="34" charset="0"/>
                <a:cs typeface="Times New Roman" panose="02020603050405020304" pitchFamily="18" charset="0"/>
              </a:rPr>
              <a:t>Principles of Premarket Pathways for Combination Products’</a:t>
            </a:r>
            <a:endParaRPr lang="nl-NL"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4" name="Afbeelding 23" descr="Afbeelding met cirkel, symbool, vlag&#10;&#10;Automatisch gegenereerde beschrijving">
            <a:extLst>
              <a:ext uri="{FF2B5EF4-FFF2-40B4-BE49-F238E27FC236}">
                <a16:creationId xmlns:a16="http://schemas.microsoft.com/office/drawing/2014/main" id="{0C97588D-628E-01B8-96C2-4BF4AAC1A1EB}"/>
              </a:ext>
            </a:extLst>
          </p:cNvPr>
          <p:cNvPicPr>
            <a:picLocks noChangeAspect="1"/>
          </p:cNvPicPr>
          <p:nvPr/>
        </p:nvPicPr>
        <p:blipFill>
          <a:blip r:embed="rId5"/>
          <a:stretch>
            <a:fillRect/>
          </a:stretch>
        </p:blipFill>
        <p:spPr>
          <a:xfrm>
            <a:off x="6913703" y="4452949"/>
            <a:ext cx="361742" cy="361742"/>
          </a:xfrm>
          <a:prstGeom prst="rect">
            <a:avLst/>
          </a:prstGeom>
        </p:spPr>
      </p:pic>
      <p:cxnSp>
        <p:nvCxnSpPr>
          <p:cNvPr id="25" name="Rechte verbindingslijn 24">
            <a:extLst>
              <a:ext uri="{FF2B5EF4-FFF2-40B4-BE49-F238E27FC236}">
                <a16:creationId xmlns:a16="http://schemas.microsoft.com/office/drawing/2014/main" id="{099A99D1-8B94-FE91-A6D8-6EA2576C776A}"/>
              </a:ext>
            </a:extLst>
          </p:cNvPr>
          <p:cNvCxnSpPr>
            <a:cxnSpLocks/>
            <a:stCxn id="24" idx="2"/>
          </p:cNvCxnSpPr>
          <p:nvPr/>
        </p:nvCxnSpPr>
        <p:spPr>
          <a:xfrm>
            <a:off x="7094574" y="4814691"/>
            <a:ext cx="0" cy="1493345"/>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0" name="Tekstvak 29">
            <a:extLst>
              <a:ext uri="{FF2B5EF4-FFF2-40B4-BE49-F238E27FC236}">
                <a16:creationId xmlns:a16="http://schemas.microsoft.com/office/drawing/2014/main" id="{EAAA993A-B47B-6853-FECF-0D5377032432}"/>
              </a:ext>
            </a:extLst>
          </p:cNvPr>
          <p:cNvSpPr txBox="1"/>
          <p:nvPr/>
        </p:nvSpPr>
        <p:spPr>
          <a:xfrm>
            <a:off x="972148" y="1696346"/>
            <a:ext cx="2425149" cy="738664"/>
          </a:xfrm>
          <a:prstGeom prst="rect">
            <a:avLst/>
          </a:prstGeom>
          <a:noFill/>
        </p:spPr>
        <p:txBody>
          <a:bodyPr wrap="square" rtlCol="0">
            <a:spAutoFit/>
          </a:bodyPr>
          <a:lstStyle/>
          <a:p>
            <a:r>
              <a:rPr lang="en-GB" sz="1400" b="1" dirty="0"/>
              <a:t>2002 (Dec)</a:t>
            </a:r>
          </a:p>
          <a:p>
            <a:r>
              <a:rPr lang="en-GB" sz="1400" dirty="0"/>
              <a:t>The Office of Combination Products is established</a:t>
            </a:r>
          </a:p>
        </p:txBody>
      </p:sp>
      <p:pic>
        <p:nvPicPr>
          <p:cNvPr id="31" name="Afbeelding 30" descr="Afbeelding met cirkel, symbool, vlag&#10;&#10;Automatisch gegenereerde beschrijving">
            <a:extLst>
              <a:ext uri="{FF2B5EF4-FFF2-40B4-BE49-F238E27FC236}">
                <a16:creationId xmlns:a16="http://schemas.microsoft.com/office/drawing/2014/main" id="{CC5D05D4-DE9F-9DA1-C04E-924E62D7B1F6}"/>
              </a:ext>
            </a:extLst>
          </p:cNvPr>
          <p:cNvPicPr>
            <a:picLocks noChangeAspect="1"/>
          </p:cNvPicPr>
          <p:nvPr/>
        </p:nvPicPr>
        <p:blipFill>
          <a:blip r:embed="rId5"/>
          <a:stretch>
            <a:fillRect/>
          </a:stretch>
        </p:blipFill>
        <p:spPr>
          <a:xfrm>
            <a:off x="610406" y="1762010"/>
            <a:ext cx="361742" cy="361742"/>
          </a:xfrm>
          <a:prstGeom prst="rect">
            <a:avLst/>
          </a:prstGeom>
        </p:spPr>
      </p:pic>
      <p:cxnSp>
        <p:nvCxnSpPr>
          <p:cNvPr id="34" name="Rechte verbindingslijn 33">
            <a:extLst>
              <a:ext uri="{FF2B5EF4-FFF2-40B4-BE49-F238E27FC236}">
                <a16:creationId xmlns:a16="http://schemas.microsoft.com/office/drawing/2014/main" id="{1223E378-7F6D-6B88-2D55-9BB1F9CB3B44}"/>
              </a:ext>
            </a:extLst>
          </p:cNvPr>
          <p:cNvCxnSpPr>
            <a:cxnSpLocks/>
            <a:stCxn id="31" idx="2"/>
          </p:cNvCxnSpPr>
          <p:nvPr/>
        </p:nvCxnSpPr>
        <p:spPr>
          <a:xfrm>
            <a:off x="791277" y="2123752"/>
            <a:ext cx="24898" cy="4184284"/>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0" name="Rechte verbindingslijn 39">
            <a:extLst>
              <a:ext uri="{FF2B5EF4-FFF2-40B4-BE49-F238E27FC236}">
                <a16:creationId xmlns:a16="http://schemas.microsoft.com/office/drawing/2014/main" id="{436E0CA8-23DF-49C6-2CCD-710F8033F277}"/>
              </a:ext>
            </a:extLst>
          </p:cNvPr>
          <p:cNvCxnSpPr>
            <a:cxnSpLocks/>
          </p:cNvCxnSpPr>
          <p:nvPr/>
        </p:nvCxnSpPr>
        <p:spPr>
          <a:xfrm flipV="1">
            <a:off x="1437858" y="6122505"/>
            <a:ext cx="143883" cy="31142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2" name="Rechte verbindingslijn 41">
            <a:extLst>
              <a:ext uri="{FF2B5EF4-FFF2-40B4-BE49-F238E27FC236}">
                <a16:creationId xmlns:a16="http://schemas.microsoft.com/office/drawing/2014/main" id="{B95C2DAB-B1E1-B472-9077-2781E73DD940}"/>
              </a:ext>
            </a:extLst>
          </p:cNvPr>
          <p:cNvCxnSpPr>
            <a:cxnSpLocks/>
          </p:cNvCxnSpPr>
          <p:nvPr/>
        </p:nvCxnSpPr>
        <p:spPr>
          <a:xfrm flipV="1">
            <a:off x="1576021" y="6116104"/>
            <a:ext cx="143883" cy="31142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7" name="Tekstvak 46">
            <a:extLst>
              <a:ext uri="{FF2B5EF4-FFF2-40B4-BE49-F238E27FC236}">
                <a16:creationId xmlns:a16="http://schemas.microsoft.com/office/drawing/2014/main" id="{D537E150-8B24-D60B-5005-70D89E55E9A5}"/>
              </a:ext>
            </a:extLst>
          </p:cNvPr>
          <p:cNvSpPr txBox="1"/>
          <p:nvPr/>
        </p:nvSpPr>
        <p:spPr>
          <a:xfrm>
            <a:off x="5436966" y="1093663"/>
            <a:ext cx="3756994" cy="646331"/>
          </a:xfrm>
          <a:prstGeom prst="rect">
            <a:avLst/>
          </a:prstGeom>
          <a:noFill/>
        </p:spPr>
        <p:txBody>
          <a:bodyPr wrap="square" rtlCol="0">
            <a:spAutoFit/>
          </a:bodyPr>
          <a:lstStyle/>
          <a:p>
            <a:r>
              <a:rPr lang="en-GB" sz="1200" b="1" dirty="0"/>
              <a:t>2021 (May)</a:t>
            </a:r>
          </a:p>
          <a:p>
            <a:r>
              <a:rPr lang="en-GB" sz="1200" dirty="0"/>
              <a:t>Health Canada issues ’</a:t>
            </a:r>
            <a:r>
              <a:rPr lang="en-GB" sz="1200" i="1" dirty="0"/>
              <a:t>Drug-Device Combination Products (DDCPs) </a:t>
            </a:r>
            <a:r>
              <a:rPr lang="en-GB" sz="1200" i="1" u="sng" dirty="0"/>
              <a:t>Draft</a:t>
            </a:r>
            <a:r>
              <a:rPr lang="en-GB" sz="1200" i="1" dirty="0"/>
              <a:t> for Consultation</a:t>
            </a:r>
            <a:r>
              <a:rPr lang="en-GB" sz="1200" dirty="0"/>
              <a:t>'</a:t>
            </a:r>
            <a:endParaRPr lang="en-GB" sz="1200" i="1" dirty="0"/>
          </a:p>
        </p:txBody>
      </p:sp>
      <p:pic>
        <p:nvPicPr>
          <p:cNvPr id="48" name="Afbeelding 47" descr="Afbeelding met symbool, Graphics, Karmijn, logo&#10;&#10;Automatisch gegenereerde beschrijving">
            <a:extLst>
              <a:ext uri="{FF2B5EF4-FFF2-40B4-BE49-F238E27FC236}">
                <a16:creationId xmlns:a16="http://schemas.microsoft.com/office/drawing/2014/main" id="{55277FD0-1712-D735-AF7B-07D6A4C0B0D2}"/>
              </a:ext>
            </a:extLst>
          </p:cNvPr>
          <p:cNvPicPr>
            <a:picLocks noChangeAspect="1"/>
          </p:cNvPicPr>
          <p:nvPr/>
        </p:nvPicPr>
        <p:blipFill>
          <a:blip r:embed="rId6"/>
          <a:stretch>
            <a:fillRect/>
          </a:stretch>
        </p:blipFill>
        <p:spPr>
          <a:xfrm>
            <a:off x="5100122" y="1096340"/>
            <a:ext cx="361742" cy="361742"/>
          </a:xfrm>
          <a:prstGeom prst="rect">
            <a:avLst/>
          </a:prstGeom>
        </p:spPr>
      </p:pic>
      <p:cxnSp>
        <p:nvCxnSpPr>
          <p:cNvPr id="49" name="Rechte verbindingslijn 48">
            <a:extLst>
              <a:ext uri="{FF2B5EF4-FFF2-40B4-BE49-F238E27FC236}">
                <a16:creationId xmlns:a16="http://schemas.microsoft.com/office/drawing/2014/main" id="{67BD8906-14D3-AD4E-318D-28807B6584A0}"/>
              </a:ext>
            </a:extLst>
          </p:cNvPr>
          <p:cNvCxnSpPr>
            <a:cxnSpLocks/>
          </p:cNvCxnSpPr>
          <p:nvPr/>
        </p:nvCxnSpPr>
        <p:spPr>
          <a:xfrm>
            <a:off x="5280993" y="1479221"/>
            <a:ext cx="0" cy="4840860"/>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1" name="Tekstvak 50">
            <a:extLst>
              <a:ext uri="{FF2B5EF4-FFF2-40B4-BE49-F238E27FC236}">
                <a16:creationId xmlns:a16="http://schemas.microsoft.com/office/drawing/2014/main" id="{26196566-22B3-7E19-EC65-6180AAE1CBAC}"/>
              </a:ext>
            </a:extLst>
          </p:cNvPr>
          <p:cNvSpPr txBox="1"/>
          <p:nvPr/>
        </p:nvSpPr>
        <p:spPr>
          <a:xfrm>
            <a:off x="9277065" y="3176175"/>
            <a:ext cx="2195200" cy="1384995"/>
          </a:xfrm>
          <a:prstGeom prst="rect">
            <a:avLst/>
          </a:prstGeom>
          <a:noFill/>
        </p:spPr>
        <p:txBody>
          <a:bodyPr wrap="square" rtlCol="0">
            <a:spAutoFit/>
          </a:bodyPr>
          <a:lstStyle/>
          <a:p>
            <a:r>
              <a:rPr lang="en-GB" sz="1400" b="1" dirty="0"/>
              <a:t>2022 (Oct)</a:t>
            </a:r>
          </a:p>
          <a:p>
            <a:r>
              <a:rPr lang="en-GB" sz="1400" dirty="0"/>
              <a:t>TGA </a:t>
            </a:r>
            <a:r>
              <a:rPr lang="en-GB" sz="1400" u="sng" dirty="0"/>
              <a:t>draft</a:t>
            </a:r>
            <a:r>
              <a:rPr lang="en-GB" sz="1400" dirty="0"/>
              <a:t> guidance ‘</a:t>
            </a:r>
            <a:r>
              <a:rPr lang="en-GB" sz="1400" i="1" dirty="0"/>
              <a:t>Boundary and combination products - medicines, medical devices, and biologicals’</a:t>
            </a:r>
            <a:r>
              <a:rPr lang="en-GB" sz="1400" dirty="0"/>
              <a:t> </a:t>
            </a:r>
            <a:endParaRPr lang="nl-NL"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2" name="Afbeelding 51" descr="Afbeelding met symbool, logo, cirkel, embleem&#10;&#10;Automatisch gegenereerde beschrijving">
            <a:extLst>
              <a:ext uri="{FF2B5EF4-FFF2-40B4-BE49-F238E27FC236}">
                <a16:creationId xmlns:a16="http://schemas.microsoft.com/office/drawing/2014/main" id="{84D13C19-A874-7921-E1DA-2BBA7D0C0067}"/>
              </a:ext>
            </a:extLst>
          </p:cNvPr>
          <p:cNvPicPr>
            <a:picLocks noChangeAspect="1"/>
          </p:cNvPicPr>
          <p:nvPr/>
        </p:nvPicPr>
        <p:blipFill>
          <a:blip r:embed="rId7"/>
          <a:stretch>
            <a:fillRect/>
          </a:stretch>
        </p:blipFill>
        <p:spPr>
          <a:xfrm>
            <a:off x="9086587" y="2813220"/>
            <a:ext cx="361742" cy="361742"/>
          </a:xfrm>
          <a:prstGeom prst="rect">
            <a:avLst/>
          </a:prstGeom>
        </p:spPr>
      </p:pic>
      <p:pic>
        <p:nvPicPr>
          <p:cNvPr id="60" name="Afbeelding 59">
            <a:extLst>
              <a:ext uri="{FF2B5EF4-FFF2-40B4-BE49-F238E27FC236}">
                <a16:creationId xmlns:a16="http://schemas.microsoft.com/office/drawing/2014/main" id="{F51466B9-8F95-DCB0-AD28-41EFABC2D15D}"/>
              </a:ext>
            </a:extLst>
          </p:cNvPr>
          <p:cNvPicPr>
            <a:picLocks noChangeAspect="1"/>
          </p:cNvPicPr>
          <p:nvPr/>
        </p:nvPicPr>
        <p:blipFill>
          <a:blip r:embed="rId8"/>
          <a:stretch>
            <a:fillRect/>
          </a:stretch>
        </p:blipFill>
        <p:spPr>
          <a:xfrm>
            <a:off x="5750096" y="3331536"/>
            <a:ext cx="397951" cy="366360"/>
          </a:xfrm>
          <a:prstGeom prst="rect">
            <a:avLst/>
          </a:prstGeom>
        </p:spPr>
      </p:pic>
      <p:pic>
        <p:nvPicPr>
          <p:cNvPr id="61" name="Afbeelding 60">
            <a:extLst>
              <a:ext uri="{FF2B5EF4-FFF2-40B4-BE49-F238E27FC236}">
                <a16:creationId xmlns:a16="http://schemas.microsoft.com/office/drawing/2014/main" id="{48D79887-6F39-E4D1-7B39-0C697F335C9B}"/>
              </a:ext>
            </a:extLst>
          </p:cNvPr>
          <p:cNvPicPr>
            <a:picLocks noChangeAspect="1"/>
          </p:cNvPicPr>
          <p:nvPr/>
        </p:nvPicPr>
        <p:blipFill>
          <a:blip r:embed="rId8"/>
          <a:stretch>
            <a:fillRect/>
          </a:stretch>
        </p:blipFill>
        <p:spPr>
          <a:xfrm>
            <a:off x="6909085" y="5633112"/>
            <a:ext cx="366360" cy="366360"/>
          </a:xfrm>
          <a:prstGeom prst="rect">
            <a:avLst/>
          </a:prstGeom>
        </p:spPr>
      </p:pic>
      <p:sp>
        <p:nvSpPr>
          <p:cNvPr id="65" name="Tekstvak 64">
            <a:extLst>
              <a:ext uri="{FF2B5EF4-FFF2-40B4-BE49-F238E27FC236}">
                <a16:creationId xmlns:a16="http://schemas.microsoft.com/office/drawing/2014/main" id="{3C81028B-461A-942D-CC0C-DA40AD2B41CC}"/>
              </a:ext>
            </a:extLst>
          </p:cNvPr>
          <p:cNvSpPr txBox="1"/>
          <p:nvPr/>
        </p:nvSpPr>
        <p:spPr>
          <a:xfrm>
            <a:off x="7275445" y="5635723"/>
            <a:ext cx="1988263" cy="461665"/>
          </a:xfrm>
          <a:prstGeom prst="rect">
            <a:avLst/>
          </a:prstGeom>
          <a:solidFill>
            <a:schemeClr val="bg1"/>
          </a:solidFill>
        </p:spPr>
        <p:txBody>
          <a:bodyPr wrap="square" rtlCol="0">
            <a:spAutoFit/>
          </a:bodyPr>
          <a:lstStyle/>
          <a:p>
            <a:r>
              <a:rPr lang="en-GB" sz="1200" dirty="0"/>
              <a:t>NMPA </a:t>
            </a:r>
            <a:r>
              <a:rPr lang="en-GB" sz="1200" u="sng" dirty="0"/>
              <a:t>guidelines</a:t>
            </a:r>
            <a:r>
              <a:rPr lang="en-GB" sz="1200" dirty="0"/>
              <a:t> DDCPs with device PMOA</a:t>
            </a:r>
            <a:endParaRPr lang="nl-NL"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7" name="Afbeelding 66" descr="Afbeelding met cirkel, Graphics, logo, grafische vormgeving&#10;&#10;Automatisch gegenereerde beschrijving">
            <a:extLst>
              <a:ext uri="{FF2B5EF4-FFF2-40B4-BE49-F238E27FC236}">
                <a16:creationId xmlns:a16="http://schemas.microsoft.com/office/drawing/2014/main" id="{6FC19A76-B59D-5F47-C974-6A73AAA130EF}"/>
              </a:ext>
            </a:extLst>
          </p:cNvPr>
          <p:cNvPicPr>
            <a:picLocks noChangeAspect="1"/>
          </p:cNvPicPr>
          <p:nvPr/>
        </p:nvPicPr>
        <p:blipFill>
          <a:blip r:embed="rId9"/>
          <a:stretch>
            <a:fillRect/>
          </a:stretch>
        </p:blipFill>
        <p:spPr>
          <a:xfrm>
            <a:off x="7294046" y="1864438"/>
            <a:ext cx="361742" cy="361742"/>
          </a:xfrm>
          <a:prstGeom prst="rect">
            <a:avLst/>
          </a:prstGeom>
        </p:spPr>
      </p:pic>
      <p:sp>
        <p:nvSpPr>
          <p:cNvPr id="68" name="Tekstvak 67">
            <a:extLst>
              <a:ext uri="{FF2B5EF4-FFF2-40B4-BE49-F238E27FC236}">
                <a16:creationId xmlns:a16="http://schemas.microsoft.com/office/drawing/2014/main" id="{075DB750-67ED-6E18-B7F1-4BF8D29B81A8}"/>
              </a:ext>
            </a:extLst>
          </p:cNvPr>
          <p:cNvSpPr txBox="1"/>
          <p:nvPr/>
        </p:nvSpPr>
        <p:spPr>
          <a:xfrm>
            <a:off x="7640103" y="1798919"/>
            <a:ext cx="2275910" cy="523220"/>
          </a:xfrm>
          <a:prstGeom prst="rect">
            <a:avLst/>
          </a:prstGeom>
          <a:noFill/>
        </p:spPr>
        <p:txBody>
          <a:bodyPr wrap="square" rtlCol="0">
            <a:spAutoFit/>
          </a:bodyPr>
          <a:lstStyle/>
          <a:p>
            <a:r>
              <a:rPr lang="en-GB" sz="1400" b="1" dirty="0"/>
              <a:t>2021 (Nov)</a:t>
            </a:r>
          </a:p>
          <a:p>
            <a:r>
              <a:rPr lang="en-GB" sz="1400" dirty="0"/>
              <a:t>MFDS published guidelines</a:t>
            </a:r>
            <a:endParaRPr lang="en-GB" sz="1400" i="1" dirty="0"/>
          </a:p>
        </p:txBody>
      </p:sp>
      <p:sp>
        <p:nvSpPr>
          <p:cNvPr id="57" name="Tekstvak 56">
            <a:extLst>
              <a:ext uri="{FF2B5EF4-FFF2-40B4-BE49-F238E27FC236}">
                <a16:creationId xmlns:a16="http://schemas.microsoft.com/office/drawing/2014/main" id="{B6A6E803-B439-E6F2-F1D4-24F3902901B9}"/>
              </a:ext>
            </a:extLst>
          </p:cNvPr>
          <p:cNvSpPr txBox="1"/>
          <p:nvPr/>
        </p:nvSpPr>
        <p:spPr>
          <a:xfrm>
            <a:off x="5943292" y="3706866"/>
            <a:ext cx="2608735" cy="738664"/>
          </a:xfrm>
          <a:prstGeom prst="rect">
            <a:avLst/>
          </a:prstGeom>
          <a:solidFill>
            <a:schemeClr val="bg1"/>
          </a:solidFill>
        </p:spPr>
        <p:txBody>
          <a:bodyPr wrap="square">
            <a:spAutoFit/>
          </a:bodyPr>
          <a:lstStyle/>
          <a:p>
            <a:r>
              <a:rPr lang="en-GB" sz="1400" dirty="0"/>
              <a:t>NMPA </a:t>
            </a:r>
            <a:r>
              <a:rPr lang="en-GB" sz="1400" i="1" dirty="0"/>
              <a:t>‘Notice on Matters Concerning Registration of Drug-device Combination Products’</a:t>
            </a:r>
            <a:r>
              <a:rPr lang="en-GB" sz="1400" dirty="0"/>
              <a:t> </a:t>
            </a:r>
          </a:p>
        </p:txBody>
      </p:sp>
      <p:cxnSp>
        <p:nvCxnSpPr>
          <p:cNvPr id="74" name="Rechte verbindingslijn 73">
            <a:extLst>
              <a:ext uri="{FF2B5EF4-FFF2-40B4-BE49-F238E27FC236}">
                <a16:creationId xmlns:a16="http://schemas.microsoft.com/office/drawing/2014/main" id="{A062EF4E-DFF2-E71A-FA59-E998D4D501F8}"/>
              </a:ext>
            </a:extLst>
          </p:cNvPr>
          <p:cNvCxnSpPr>
            <a:cxnSpLocks/>
          </p:cNvCxnSpPr>
          <p:nvPr/>
        </p:nvCxnSpPr>
        <p:spPr>
          <a:xfrm flipV="1">
            <a:off x="3760641" y="6119643"/>
            <a:ext cx="143883" cy="31142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5" name="Rechte verbindingslijn 74">
            <a:extLst>
              <a:ext uri="{FF2B5EF4-FFF2-40B4-BE49-F238E27FC236}">
                <a16:creationId xmlns:a16="http://schemas.microsoft.com/office/drawing/2014/main" id="{06982000-8833-6250-EAC8-5684D7F92C13}"/>
              </a:ext>
            </a:extLst>
          </p:cNvPr>
          <p:cNvCxnSpPr>
            <a:cxnSpLocks/>
          </p:cNvCxnSpPr>
          <p:nvPr/>
        </p:nvCxnSpPr>
        <p:spPr>
          <a:xfrm flipV="1">
            <a:off x="3898804" y="6113242"/>
            <a:ext cx="143883" cy="311427"/>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5" name="Afbeelding 4" descr="Afbeelding met cirkel, symbool, vlag&#10;&#10;Automatisch gegenereerde beschrijving">
            <a:extLst>
              <a:ext uri="{FF2B5EF4-FFF2-40B4-BE49-F238E27FC236}">
                <a16:creationId xmlns:a16="http://schemas.microsoft.com/office/drawing/2014/main" id="{D8AC0F13-CC63-BB46-C0A9-D619F676A77A}"/>
              </a:ext>
            </a:extLst>
          </p:cNvPr>
          <p:cNvPicPr>
            <a:picLocks noChangeAspect="1"/>
          </p:cNvPicPr>
          <p:nvPr/>
        </p:nvPicPr>
        <p:blipFill>
          <a:blip r:embed="rId5"/>
          <a:stretch>
            <a:fillRect/>
          </a:stretch>
        </p:blipFill>
        <p:spPr>
          <a:xfrm>
            <a:off x="985267" y="2620541"/>
            <a:ext cx="361742" cy="361742"/>
          </a:xfrm>
          <a:prstGeom prst="rect">
            <a:avLst/>
          </a:prstGeom>
        </p:spPr>
      </p:pic>
      <p:sp>
        <p:nvSpPr>
          <p:cNvPr id="10" name="Tekstvak 9">
            <a:extLst>
              <a:ext uri="{FF2B5EF4-FFF2-40B4-BE49-F238E27FC236}">
                <a16:creationId xmlns:a16="http://schemas.microsoft.com/office/drawing/2014/main" id="{D330C083-8823-35B8-0201-D73C9E087DD8}"/>
              </a:ext>
            </a:extLst>
          </p:cNvPr>
          <p:cNvSpPr txBox="1"/>
          <p:nvPr/>
        </p:nvSpPr>
        <p:spPr>
          <a:xfrm>
            <a:off x="1337082" y="2522618"/>
            <a:ext cx="2425149" cy="738664"/>
          </a:xfrm>
          <a:prstGeom prst="rect">
            <a:avLst/>
          </a:prstGeom>
          <a:noFill/>
        </p:spPr>
        <p:txBody>
          <a:bodyPr wrap="square" rtlCol="0">
            <a:spAutoFit/>
          </a:bodyPr>
          <a:lstStyle/>
          <a:p>
            <a:r>
              <a:rPr lang="en-GB" sz="1400" b="1" dirty="0"/>
              <a:t>2006 (Sep)</a:t>
            </a:r>
          </a:p>
          <a:p>
            <a:r>
              <a:rPr lang="en-GB" sz="1400" dirty="0"/>
              <a:t>Guideline by FDA on combination products</a:t>
            </a:r>
          </a:p>
        </p:txBody>
      </p:sp>
      <p:cxnSp>
        <p:nvCxnSpPr>
          <p:cNvPr id="13" name="Rechte verbindingslijn 12">
            <a:extLst>
              <a:ext uri="{FF2B5EF4-FFF2-40B4-BE49-F238E27FC236}">
                <a16:creationId xmlns:a16="http://schemas.microsoft.com/office/drawing/2014/main" id="{0FF7CA02-610A-68BC-522B-A63543D538A9}"/>
              </a:ext>
            </a:extLst>
          </p:cNvPr>
          <p:cNvCxnSpPr>
            <a:cxnSpLocks/>
            <a:stCxn id="5" idx="2"/>
          </p:cNvCxnSpPr>
          <p:nvPr/>
        </p:nvCxnSpPr>
        <p:spPr>
          <a:xfrm>
            <a:off x="1166138" y="2982283"/>
            <a:ext cx="0" cy="3316039"/>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8" name="Tekstvak 17">
            <a:extLst>
              <a:ext uri="{FF2B5EF4-FFF2-40B4-BE49-F238E27FC236}">
                <a16:creationId xmlns:a16="http://schemas.microsoft.com/office/drawing/2014/main" id="{804AB352-CB43-1A1B-AD6A-75377F03A392}"/>
              </a:ext>
            </a:extLst>
          </p:cNvPr>
          <p:cNvSpPr txBox="1"/>
          <p:nvPr/>
        </p:nvSpPr>
        <p:spPr>
          <a:xfrm>
            <a:off x="3994074" y="6314145"/>
            <a:ext cx="791248" cy="369332"/>
          </a:xfrm>
          <a:prstGeom prst="rect">
            <a:avLst/>
          </a:prstGeom>
          <a:noFill/>
        </p:spPr>
        <p:txBody>
          <a:bodyPr wrap="square" rtlCol="0">
            <a:spAutoFit/>
          </a:bodyPr>
          <a:lstStyle/>
          <a:p>
            <a:r>
              <a:rPr lang="en-GB" b="1" dirty="0"/>
              <a:t>2021 </a:t>
            </a:r>
          </a:p>
        </p:txBody>
      </p:sp>
      <p:sp>
        <p:nvSpPr>
          <p:cNvPr id="19" name="Punthaak 18">
            <a:extLst>
              <a:ext uri="{FF2B5EF4-FFF2-40B4-BE49-F238E27FC236}">
                <a16:creationId xmlns:a16="http://schemas.microsoft.com/office/drawing/2014/main" id="{8F4B11E0-74DE-F0D6-792F-C7653543975E}"/>
              </a:ext>
            </a:extLst>
          </p:cNvPr>
          <p:cNvSpPr/>
          <p:nvPr/>
        </p:nvSpPr>
        <p:spPr>
          <a:xfrm>
            <a:off x="4608166" y="6441708"/>
            <a:ext cx="290480" cy="116522"/>
          </a:xfrm>
          <a:prstGeom prst="chevron">
            <a:avLst/>
          </a:prstGeom>
          <a:solidFill>
            <a:schemeClr val="tx1">
              <a:lumMod val="50000"/>
              <a:lumOff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a:solidFill>
                <a:schemeClr val="tx1"/>
              </a:solidFill>
            </a:endParaRPr>
          </a:p>
        </p:txBody>
      </p:sp>
    </p:spTree>
    <p:extLst>
      <p:ext uri="{BB962C8B-B14F-4D97-AF65-F5344CB8AC3E}">
        <p14:creationId xmlns:p14="http://schemas.microsoft.com/office/powerpoint/2010/main" val="803813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187E742C-BE54-4139-D6EC-0F2BAD1ACE43}"/>
              </a:ext>
            </a:extLst>
          </p:cNvPr>
          <p:cNvSpPr/>
          <p:nvPr/>
        </p:nvSpPr>
        <p:spPr>
          <a:xfrm>
            <a:off x="4942232" y="114829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C4E43166-CE44-3ADA-B6D9-1592010E74DD}"/>
              </a:ext>
            </a:extLst>
          </p:cNvPr>
          <p:cNvSpPr/>
          <p:nvPr/>
        </p:nvSpPr>
        <p:spPr>
          <a:xfrm>
            <a:off x="4942232" y="250084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9830253F-8E88-DC86-6806-F7627D0EE345}"/>
              </a:ext>
            </a:extLst>
          </p:cNvPr>
          <p:cNvSpPr/>
          <p:nvPr/>
        </p:nvSpPr>
        <p:spPr>
          <a:xfrm>
            <a:off x="4942232" y="385339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3C3CB4DB-98F7-1DFA-0BB9-E8864BCE66AC}"/>
              </a:ext>
            </a:extLst>
          </p:cNvPr>
          <p:cNvSpPr/>
          <p:nvPr/>
        </p:nvSpPr>
        <p:spPr>
          <a:xfrm>
            <a:off x="4942232" y="520594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ekstvak 7">
            <a:extLst>
              <a:ext uri="{FF2B5EF4-FFF2-40B4-BE49-F238E27FC236}">
                <a16:creationId xmlns:a16="http://schemas.microsoft.com/office/drawing/2014/main" id="{9D84761B-8363-319B-AD4C-5A4348D7DA6C}"/>
              </a:ext>
            </a:extLst>
          </p:cNvPr>
          <p:cNvSpPr txBox="1"/>
          <p:nvPr/>
        </p:nvSpPr>
        <p:spPr>
          <a:xfrm>
            <a:off x="5040506" y="5417820"/>
            <a:ext cx="2066591" cy="307777"/>
          </a:xfrm>
          <a:prstGeom prst="rect">
            <a:avLst/>
          </a:prstGeom>
          <a:noFill/>
        </p:spPr>
        <p:txBody>
          <a:bodyPr wrap="none" rtlCol="0">
            <a:spAutoFit/>
          </a:bodyPr>
          <a:lstStyle/>
          <a:p>
            <a:pPr algn="ctr"/>
            <a:r>
              <a:rPr lang="en-GB" sz="1400" dirty="0"/>
              <a:t>Medical device regulation</a:t>
            </a:r>
          </a:p>
        </p:txBody>
      </p:sp>
      <p:sp>
        <p:nvSpPr>
          <p:cNvPr id="9" name="Tekstvak 8">
            <a:extLst>
              <a:ext uri="{FF2B5EF4-FFF2-40B4-BE49-F238E27FC236}">
                <a16:creationId xmlns:a16="http://schemas.microsoft.com/office/drawing/2014/main" id="{E9ECF407-351F-CC30-C200-1AC68DF6F93A}"/>
              </a:ext>
            </a:extLst>
          </p:cNvPr>
          <p:cNvSpPr txBox="1"/>
          <p:nvPr/>
        </p:nvSpPr>
        <p:spPr>
          <a:xfrm>
            <a:off x="5211645" y="1360170"/>
            <a:ext cx="1724319" cy="307777"/>
          </a:xfrm>
          <a:prstGeom prst="rect">
            <a:avLst/>
          </a:prstGeom>
          <a:noFill/>
        </p:spPr>
        <p:txBody>
          <a:bodyPr wrap="none" rtlCol="0">
            <a:spAutoFit/>
          </a:bodyPr>
          <a:lstStyle/>
          <a:p>
            <a:pPr algn="ctr"/>
            <a:r>
              <a:rPr lang="en-GB" sz="1400" dirty="0"/>
              <a:t>Medicines regulation</a:t>
            </a:r>
          </a:p>
        </p:txBody>
      </p:sp>
      <p:cxnSp>
        <p:nvCxnSpPr>
          <p:cNvPr id="11" name="Gebogen verbindingslijn 10">
            <a:extLst>
              <a:ext uri="{FF2B5EF4-FFF2-40B4-BE49-F238E27FC236}">
                <a16:creationId xmlns:a16="http://schemas.microsoft.com/office/drawing/2014/main" id="{D2000D27-17FC-9D59-D7BD-65FDE6A30990}"/>
              </a:ext>
            </a:extLst>
          </p:cNvPr>
          <p:cNvCxnSpPr>
            <a:cxnSpLocks/>
            <a:stCxn id="15" idx="6"/>
            <a:endCxn id="4" idx="1"/>
          </p:cNvCxnSpPr>
          <p:nvPr/>
        </p:nvCxnSpPr>
        <p:spPr>
          <a:xfrm flipV="1">
            <a:off x="1061925" y="1514059"/>
            <a:ext cx="3880307" cy="1937593"/>
          </a:xfrm>
          <a:prstGeom prst="bentConnector3">
            <a:avLst>
              <a:gd name="adj1" fmla="val 24385"/>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kstvak 12">
            <a:extLst>
              <a:ext uri="{FF2B5EF4-FFF2-40B4-BE49-F238E27FC236}">
                <a16:creationId xmlns:a16="http://schemas.microsoft.com/office/drawing/2014/main" id="{F5302C52-39EF-C48C-300F-7A85418BB0CF}"/>
              </a:ext>
            </a:extLst>
          </p:cNvPr>
          <p:cNvSpPr txBox="1"/>
          <p:nvPr/>
        </p:nvSpPr>
        <p:spPr>
          <a:xfrm>
            <a:off x="2567634" y="1360170"/>
            <a:ext cx="1535734" cy="276999"/>
          </a:xfrm>
          <a:prstGeom prst="rect">
            <a:avLst/>
          </a:prstGeom>
          <a:solidFill>
            <a:schemeClr val="bg1"/>
          </a:solidFill>
          <a:ln>
            <a:solidFill>
              <a:schemeClr val="tx1"/>
            </a:solidFill>
          </a:ln>
        </p:spPr>
        <p:txBody>
          <a:bodyPr wrap="square" rtlCol="0">
            <a:spAutoFit/>
          </a:bodyPr>
          <a:lstStyle/>
          <a:p>
            <a:pPr algn="ctr"/>
            <a:r>
              <a:rPr lang="en-GB" sz="1200" b="1" dirty="0"/>
              <a:t>Drugs / biologics</a:t>
            </a:r>
          </a:p>
        </p:txBody>
      </p:sp>
      <p:cxnSp>
        <p:nvCxnSpPr>
          <p:cNvPr id="14" name="Gebogen verbindingslijn 13">
            <a:extLst>
              <a:ext uri="{FF2B5EF4-FFF2-40B4-BE49-F238E27FC236}">
                <a16:creationId xmlns:a16="http://schemas.microsoft.com/office/drawing/2014/main" id="{BC448A79-AFF8-C29A-D0E3-C5C2D89E96B0}"/>
              </a:ext>
            </a:extLst>
          </p:cNvPr>
          <p:cNvCxnSpPr>
            <a:cxnSpLocks/>
            <a:stCxn id="19" idx="3"/>
            <a:endCxn id="5" idx="1"/>
          </p:cNvCxnSpPr>
          <p:nvPr/>
        </p:nvCxnSpPr>
        <p:spPr>
          <a:xfrm flipV="1">
            <a:off x="4103369" y="2866609"/>
            <a:ext cx="838863" cy="58718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Ovaal 14">
            <a:extLst>
              <a:ext uri="{FF2B5EF4-FFF2-40B4-BE49-F238E27FC236}">
                <a16:creationId xmlns:a16="http://schemas.microsoft.com/office/drawing/2014/main" id="{94BFA1AD-13F6-6DC4-6A65-9CAD05284FC3}"/>
              </a:ext>
            </a:extLst>
          </p:cNvPr>
          <p:cNvSpPr/>
          <p:nvPr/>
        </p:nvSpPr>
        <p:spPr>
          <a:xfrm>
            <a:off x="844755" y="3337560"/>
            <a:ext cx="217170" cy="2281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Tekstvak 18">
            <a:extLst>
              <a:ext uri="{FF2B5EF4-FFF2-40B4-BE49-F238E27FC236}">
                <a16:creationId xmlns:a16="http://schemas.microsoft.com/office/drawing/2014/main" id="{8B6FA9C2-505B-822F-6027-5FAE555ADA53}"/>
              </a:ext>
            </a:extLst>
          </p:cNvPr>
          <p:cNvSpPr txBox="1"/>
          <p:nvPr/>
        </p:nvSpPr>
        <p:spPr>
          <a:xfrm>
            <a:off x="2567634" y="3192181"/>
            <a:ext cx="1535735" cy="523220"/>
          </a:xfrm>
          <a:prstGeom prst="rect">
            <a:avLst/>
          </a:prstGeom>
          <a:solidFill>
            <a:schemeClr val="bg1"/>
          </a:solidFill>
          <a:ln>
            <a:solidFill>
              <a:schemeClr val="tx1"/>
            </a:solidFill>
          </a:ln>
        </p:spPr>
        <p:txBody>
          <a:bodyPr wrap="square" rtlCol="0">
            <a:spAutoFit/>
          </a:bodyPr>
          <a:lstStyle/>
          <a:p>
            <a:pPr algn="ctr"/>
            <a:r>
              <a:rPr lang="en-GB" sz="1400" b="1" dirty="0"/>
              <a:t>Drug/biologic &amp; medical device</a:t>
            </a:r>
          </a:p>
        </p:txBody>
      </p:sp>
      <p:cxnSp>
        <p:nvCxnSpPr>
          <p:cNvPr id="20" name="Gebogen verbindingslijn 19">
            <a:extLst>
              <a:ext uri="{FF2B5EF4-FFF2-40B4-BE49-F238E27FC236}">
                <a16:creationId xmlns:a16="http://schemas.microsoft.com/office/drawing/2014/main" id="{8936AAB4-FA4C-09CE-49A3-E206E20B1641}"/>
              </a:ext>
            </a:extLst>
          </p:cNvPr>
          <p:cNvCxnSpPr>
            <a:cxnSpLocks/>
            <a:stCxn id="19" idx="3"/>
            <a:endCxn id="6" idx="1"/>
          </p:cNvCxnSpPr>
          <p:nvPr/>
        </p:nvCxnSpPr>
        <p:spPr>
          <a:xfrm>
            <a:off x="4103369" y="3453791"/>
            <a:ext cx="838863" cy="765368"/>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Gebogen verbindingslijn 24">
            <a:extLst>
              <a:ext uri="{FF2B5EF4-FFF2-40B4-BE49-F238E27FC236}">
                <a16:creationId xmlns:a16="http://schemas.microsoft.com/office/drawing/2014/main" id="{374912E7-C38D-D07F-466C-73B188D8F066}"/>
              </a:ext>
            </a:extLst>
          </p:cNvPr>
          <p:cNvCxnSpPr>
            <a:cxnSpLocks/>
            <a:stCxn id="15" idx="6"/>
            <a:endCxn id="7" idx="1"/>
          </p:cNvCxnSpPr>
          <p:nvPr/>
        </p:nvCxnSpPr>
        <p:spPr>
          <a:xfrm>
            <a:off x="1061925" y="3451652"/>
            <a:ext cx="3880307" cy="2120057"/>
          </a:xfrm>
          <a:prstGeom prst="bentConnector3">
            <a:avLst>
              <a:gd name="adj1" fmla="val 24385"/>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kstvak 27">
            <a:extLst>
              <a:ext uri="{FF2B5EF4-FFF2-40B4-BE49-F238E27FC236}">
                <a16:creationId xmlns:a16="http://schemas.microsoft.com/office/drawing/2014/main" id="{CB3BF8D5-57EF-6E7F-4E54-A067C77F6225}"/>
              </a:ext>
            </a:extLst>
          </p:cNvPr>
          <p:cNvSpPr txBox="1"/>
          <p:nvPr/>
        </p:nvSpPr>
        <p:spPr>
          <a:xfrm>
            <a:off x="2567634" y="5412314"/>
            <a:ext cx="1535736" cy="307777"/>
          </a:xfrm>
          <a:prstGeom prst="rect">
            <a:avLst/>
          </a:prstGeom>
          <a:solidFill>
            <a:schemeClr val="bg1"/>
          </a:solidFill>
          <a:ln>
            <a:solidFill>
              <a:schemeClr val="tx1"/>
            </a:solidFill>
          </a:ln>
        </p:spPr>
        <p:txBody>
          <a:bodyPr wrap="square" rtlCol="0">
            <a:spAutoFit/>
          </a:bodyPr>
          <a:lstStyle/>
          <a:p>
            <a:pPr algn="ctr"/>
            <a:r>
              <a:rPr lang="en-GB" sz="1400" b="1" dirty="0"/>
              <a:t>Medical devices</a:t>
            </a:r>
          </a:p>
        </p:txBody>
      </p:sp>
      <p:sp>
        <p:nvSpPr>
          <p:cNvPr id="29" name="Tekstvak 28">
            <a:extLst>
              <a:ext uri="{FF2B5EF4-FFF2-40B4-BE49-F238E27FC236}">
                <a16:creationId xmlns:a16="http://schemas.microsoft.com/office/drawing/2014/main" id="{2442DEBB-69C2-361A-BFA4-7380050F2325}"/>
              </a:ext>
            </a:extLst>
          </p:cNvPr>
          <p:cNvSpPr txBox="1"/>
          <p:nvPr/>
        </p:nvSpPr>
        <p:spPr>
          <a:xfrm>
            <a:off x="5211645" y="2712720"/>
            <a:ext cx="1724319" cy="307777"/>
          </a:xfrm>
          <a:prstGeom prst="rect">
            <a:avLst/>
          </a:prstGeom>
          <a:noFill/>
        </p:spPr>
        <p:txBody>
          <a:bodyPr wrap="none" rtlCol="0">
            <a:spAutoFit/>
          </a:bodyPr>
          <a:lstStyle/>
          <a:p>
            <a:pPr algn="ctr"/>
            <a:r>
              <a:rPr lang="en-GB" sz="1400" dirty="0"/>
              <a:t>Medicines regulation</a:t>
            </a:r>
          </a:p>
        </p:txBody>
      </p:sp>
      <p:sp>
        <p:nvSpPr>
          <p:cNvPr id="30" name="Tekstvak 29">
            <a:extLst>
              <a:ext uri="{FF2B5EF4-FFF2-40B4-BE49-F238E27FC236}">
                <a16:creationId xmlns:a16="http://schemas.microsoft.com/office/drawing/2014/main" id="{A9C288F7-A81B-2EB7-EF72-C02122FBCD49}"/>
              </a:ext>
            </a:extLst>
          </p:cNvPr>
          <p:cNvSpPr txBox="1"/>
          <p:nvPr/>
        </p:nvSpPr>
        <p:spPr>
          <a:xfrm>
            <a:off x="5040506" y="4065270"/>
            <a:ext cx="2066591" cy="307777"/>
          </a:xfrm>
          <a:prstGeom prst="rect">
            <a:avLst/>
          </a:prstGeom>
          <a:noFill/>
        </p:spPr>
        <p:txBody>
          <a:bodyPr wrap="none" rtlCol="0">
            <a:spAutoFit/>
          </a:bodyPr>
          <a:lstStyle/>
          <a:p>
            <a:pPr algn="ctr"/>
            <a:r>
              <a:rPr lang="en-GB" sz="1400" dirty="0"/>
              <a:t>Medical device regulation</a:t>
            </a:r>
          </a:p>
        </p:txBody>
      </p:sp>
      <p:sp>
        <p:nvSpPr>
          <p:cNvPr id="27" name="Titel 1">
            <a:extLst>
              <a:ext uri="{FF2B5EF4-FFF2-40B4-BE49-F238E27FC236}">
                <a16:creationId xmlns:a16="http://schemas.microsoft.com/office/drawing/2014/main" id="{362FF341-CEC7-01D5-21DC-C6ECAA0D32E7}"/>
              </a:ext>
            </a:extLst>
          </p:cNvPr>
          <p:cNvSpPr>
            <a:spLocks noGrp="1"/>
          </p:cNvSpPr>
          <p:nvPr>
            <p:ph type="title"/>
          </p:nvPr>
        </p:nvSpPr>
        <p:spPr>
          <a:xfrm>
            <a:off x="838200" y="365125"/>
            <a:ext cx="10515600" cy="398549"/>
          </a:xfrm>
        </p:spPr>
        <p:txBody>
          <a:bodyPr>
            <a:noAutofit/>
          </a:bodyPr>
          <a:lstStyle/>
          <a:p>
            <a:pPr algn="ctr"/>
            <a:r>
              <a:rPr lang="en-GB" sz="2800" b="1" dirty="0"/>
              <a:t>How to define a combination product?</a:t>
            </a:r>
          </a:p>
        </p:txBody>
      </p:sp>
      <p:cxnSp>
        <p:nvCxnSpPr>
          <p:cNvPr id="51" name="Rechte verbindingslijn met pijl 50">
            <a:extLst>
              <a:ext uri="{FF2B5EF4-FFF2-40B4-BE49-F238E27FC236}">
                <a16:creationId xmlns:a16="http://schemas.microsoft.com/office/drawing/2014/main" id="{B67E5721-D328-C039-2FAD-B610B81CAAF2}"/>
              </a:ext>
            </a:extLst>
          </p:cNvPr>
          <p:cNvCxnSpPr>
            <a:cxnSpLocks/>
            <a:stCxn id="15" idx="6"/>
            <a:endCxn id="19" idx="1"/>
          </p:cNvCxnSpPr>
          <p:nvPr/>
        </p:nvCxnSpPr>
        <p:spPr>
          <a:xfrm>
            <a:off x="1061925" y="3451652"/>
            <a:ext cx="1505709" cy="21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Tekstvak 54">
            <a:extLst>
              <a:ext uri="{FF2B5EF4-FFF2-40B4-BE49-F238E27FC236}">
                <a16:creationId xmlns:a16="http://schemas.microsoft.com/office/drawing/2014/main" id="{6A2A49A8-512B-7B48-0BAD-BC4FCDA9D77D}"/>
              </a:ext>
            </a:extLst>
          </p:cNvPr>
          <p:cNvSpPr txBox="1"/>
          <p:nvPr/>
        </p:nvSpPr>
        <p:spPr>
          <a:xfrm>
            <a:off x="4192613" y="3325575"/>
            <a:ext cx="660374" cy="276999"/>
          </a:xfrm>
          <a:prstGeom prst="rect">
            <a:avLst/>
          </a:prstGeom>
          <a:solidFill>
            <a:schemeClr val="accent1"/>
          </a:solidFill>
        </p:spPr>
        <p:txBody>
          <a:bodyPr wrap="none" rtlCol="0">
            <a:spAutoFit/>
          </a:bodyPr>
          <a:lstStyle/>
          <a:p>
            <a:r>
              <a:rPr lang="nl-NL" sz="1200" b="1" dirty="0">
                <a:solidFill>
                  <a:schemeClr val="bg1"/>
                </a:solidFill>
              </a:rPr>
              <a:t>PMOA?</a:t>
            </a:r>
          </a:p>
        </p:txBody>
      </p:sp>
    </p:spTree>
    <p:extLst>
      <p:ext uri="{BB962C8B-B14F-4D97-AF65-F5344CB8AC3E}">
        <p14:creationId xmlns:p14="http://schemas.microsoft.com/office/powerpoint/2010/main" val="1742933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187E742C-BE54-4139-D6EC-0F2BAD1ACE43}"/>
              </a:ext>
            </a:extLst>
          </p:cNvPr>
          <p:cNvSpPr/>
          <p:nvPr/>
        </p:nvSpPr>
        <p:spPr>
          <a:xfrm>
            <a:off x="4584423" y="114829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C4E43166-CE44-3ADA-B6D9-1592010E74DD}"/>
              </a:ext>
            </a:extLst>
          </p:cNvPr>
          <p:cNvSpPr/>
          <p:nvPr/>
        </p:nvSpPr>
        <p:spPr>
          <a:xfrm>
            <a:off x="4584423" y="250084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9830253F-8E88-DC86-6806-F7627D0EE345}"/>
              </a:ext>
            </a:extLst>
          </p:cNvPr>
          <p:cNvSpPr/>
          <p:nvPr/>
        </p:nvSpPr>
        <p:spPr>
          <a:xfrm>
            <a:off x="4584423" y="385339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3C3CB4DB-98F7-1DFA-0BB9-E8864BCE66AC}"/>
              </a:ext>
            </a:extLst>
          </p:cNvPr>
          <p:cNvSpPr/>
          <p:nvPr/>
        </p:nvSpPr>
        <p:spPr>
          <a:xfrm>
            <a:off x="4584423" y="520594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ekstvak 7">
            <a:extLst>
              <a:ext uri="{FF2B5EF4-FFF2-40B4-BE49-F238E27FC236}">
                <a16:creationId xmlns:a16="http://schemas.microsoft.com/office/drawing/2014/main" id="{9D84761B-8363-319B-AD4C-5A4348D7DA6C}"/>
              </a:ext>
            </a:extLst>
          </p:cNvPr>
          <p:cNvSpPr txBox="1"/>
          <p:nvPr/>
        </p:nvSpPr>
        <p:spPr>
          <a:xfrm>
            <a:off x="4682697" y="5417820"/>
            <a:ext cx="2066591" cy="307777"/>
          </a:xfrm>
          <a:prstGeom prst="rect">
            <a:avLst/>
          </a:prstGeom>
          <a:noFill/>
        </p:spPr>
        <p:txBody>
          <a:bodyPr wrap="none" rtlCol="0">
            <a:spAutoFit/>
          </a:bodyPr>
          <a:lstStyle/>
          <a:p>
            <a:pPr algn="ctr"/>
            <a:r>
              <a:rPr lang="en-GB" sz="1400" dirty="0"/>
              <a:t>Medical device regulation</a:t>
            </a:r>
          </a:p>
        </p:txBody>
      </p:sp>
      <p:sp>
        <p:nvSpPr>
          <p:cNvPr id="9" name="Tekstvak 8">
            <a:extLst>
              <a:ext uri="{FF2B5EF4-FFF2-40B4-BE49-F238E27FC236}">
                <a16:creationId xmlns:a16="http://schemas.microsoft.com/office/drawing/2014/main" id="{E9ECF407-351F-CC30-C200-1AC68DF6F93A}"/>
              </a:ext>
            </a:extLst>
          </p:cNvPr>
          <p:cNvSpPr txBox="1"/>
          <p:nvPr/>
        </p:nvSpPr>
        <p:spPr>
          <a:xfrm>
            <a:off x="4853836" y="1360170"/>
            <a:ext cx="1724319" cy="307777"/>
          </a:xfrm>
          <a:prstGeom prst="rect">
            <a:avLst/>
          </a:prstGeom>
          <a:noFill/>
        </p:spPr>
        <p:txBody>
          <a:bodyPr wrap="none" rtlCol="0">
            <a:spAutoFit/>
          </a:bodyPr>
          <a:lstStyle/>
          <a:p>
            <a:pPr algn="ctr"/>
            <a:r>
              <a:rPr lang="en-GB" sz="1400" dirty="0"/>
              <a:t>Medicines regulation</a:t>
            </a:r>
          </a:p>
        </p:txBody>
      </p:sp>
      <p:cxnSp>
        <p:nvCxnSpPr>
          <p:cNvPr id="11" name="Gebogen verbindingslijn 10">
            <a:extLst>
              <a:ext uri="{FF2B5EF4-FFF2-40B4-BE49-F238E27FC236}">
                <a16:creationId xmlns:a16="http://schemas.microsoft.com/office/drawing/2014/main" id="{D2000D27-17FC-9D59-D7BD-65FDE6A30990}"/>
              </a:ext>
            </a:extLst>
          </p:cNvPr>
          <p:cNvCxnSpPr>
            <a:cxnSpLocks/>
            <a:stCxn id="15" idx="6"/>
            <a:endCxn id="4" idx="1"/>
          </p:cNvCxnSpPr>
          <p:nvPr/>
        </p:nvCxnSpPr>
        <p:spPr>
          <a:xfrm flipV="1">
            <a:off x="1061925" y="1514059"/>
            <a:ext cx="3522498" cy="193759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kstvak 12">
            <a:extLst>
              <a:ext uri="{FF2B5EF4-FFF2-40B4-BE49-F238E27FC236}">
                <a16:creationId xmlns:a16="http://schemas.microsoft.com/office/drawing/2014/main" id="{F5302C52-39EF-C48C-300F-7A85418BB0CF}"/>
              </a:ext>
            </a:extLst>
          </p:cNvPr>
          <p:cNvSpPr txBox="1"/>
          <p:nvPr/>
        </p:nvSpPr>
        <p:spPr>
          <a:xfrm>
            <a:off x="2925443" y="1360170"/>
            <a:ext cx="1535734" cy="276999"/>
          </a:xfrm>
          <a:prstGeom prst="rect">
            <a:avLst/>
          </a:prstGeom>
          <a:solidFill>
            <a:schemeClr val="bg1"/>
          </a:solidFill>
          <a:ln>
            <a:solidFill>
              <a:schemeClr val="tx1"/>
            </a:solidFill>
          </a:ln>
        </p:spPr>
        <p:txBody>
          <a:bodyPr wrap="square" rtlCol="0">
            <a:spAutoFit/>
          </a:bodyPr>
          <a:lstStyle/>
          <a:p>
            <a:pPr algn="ctr"/>
            <a:r>
              <a:rPr lang="en-GB" sz="1200" b="1" dirty="0"/>
              <a:t>Drugs / biologics</a:t>
            </a:r>
          </a:p>
        </p:txBody>
      </p:sp>
      <p:cxnSp>
        <p:nvCxnSpPr>
          <p:cNvPr id="14" name="Gebogen verbindingslijn 13">
            <a:extLst>
              <a:ext uri="{FF2B5EF4-FFF2-40B4-BE49-F238E27FC236}">
                <a16:creationId xmlns:a16="http://schemas.microsoft.com/office/drawing/2014/main" id="{BC448A79-AFF8-C29A-D0E3-C5C2D89E96B0}"/>
              </a:ext>
            </a:extLst>
          </p:cNvPr>
          <p:cNvCxnSpPr>
            <a:cxnSpLocks/>
            <a:stCxn id="15" idx="6"/>
            <a:endCxn id="5" idx="1"/>
          </p:cNvCxnSpPr>
          <p:nvPr/>
        </p:nvCxnSpPr>
        <p:spPr>
          <a:xfrm flipV="1">
            <a:off x="1061925" y="2866609"/>
            <a:ext cx="3522498" cy="58504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Ovaal 14">
            <a:extLst>
              <a:ext uri="{FF2B5EF4-FFF2-40B4-BE49-F238E27FC236}">
                <a16:creationId xmlns:a16="http://schemas.microsoft.com/office/drawing/2014/main" id="{94BFA1AD-13F6-6DC4-6A65-9CAD05284FC3}"/>
              </a:ext>
            </a:extLst>
          </p:cNvPr>
          <p:cNvSpPr/>
          <p:nvPr/>
        </p:nvSpPr>
        <p:spPr>
          <a:xfrm>
            <a:off x="844755" y="3337560"/>
            <a:ext cx="217170" cy="2281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Tekstvak 18">
            <a:extLst>
              <a:ext uri="{FF2B5EF4-FFF2-40B4-BE49-F238E27FC236}">
                <a16:creationId xmlns:a16="http://schemas.microsoft.com/office/drawing/2014/main" id="{8B6FA9C2-505B-822F-6027-5FAE555ADA53}"/>
              </a:ext>
            </a:extLst>
          </p:cNvPr>
          <p:cNvSpPr txBox="1"/>
          <p:nvPr/>
        </p:nvSpPr>
        <p:spPr>
          <a:xfrm>
            <a:off x="2925443" y="2676764"/>
            <a:ext cx="1535735" cy="461665"/>
          </a:xfrm>
          <a:prstGeom prst="rect">
            <a:avLst/>
          </a:prstGeom>
          <a:solidFill>
            <a:schemeClr val="bg1"/>
          </a:solidFill>
          <a:ln>
            <a:solidFill>
              <a:schemeClr val="tx1"/>
            </a:solidFill>
          </a:ln>
        </p:spPr>
        <p:txBody>
          <a:bodyPr wrap="square" rtlCol="0">
            <a:spAutoFit/>
          </a:bodyPr>
          <a:lstStyle/>
          <a:p>
            <a:pPr algn="ctr"/>
            <a:r>
              <a:rPr lang="en-GB" sz="1200" b="1" dirty="0"/>
              <a:t>Device-enhanced drugs*</a:t>
            </a:r>
          </a:p>
        </p:txBody>
      </p:sp>
      <p:cxnSp>
        <p:nvCxnSpPr>
          <p:cNvPr id="20" name="Gebogen verbindingslijn 19">
            <a:extLst>
              <a:ext uri="{FF2B5EF4-FFF2-40B4-BE49-F238E27FC236}">
                <a16:creationId xmlns:a16="http://schemas.microsoft.com/office/drawing/2014/main" id="{8936AAB4-FA4C-09CE-49A3-E206E20B1641}"/>
              </a:ext>
            </a:extLst>
          </p:cNvPr>
          <p:cNvCxnSpPr>
            <a:cxnSpLocks/>
            <a:stCxn id="15" idx="6"/>
            <a:endCxn id="6" idx="1"/>
          </p:cNvCxnSpPr>
          <p:nvPr/>
        </p:nvCxnSpPr>
        <p:spPr>
          <a:xfrm>
            <a:off x="1061925" y="3451652"/>
            <a:ext cx="3522498" cy="76750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kstvak 22">
            <a:extLst>
              <a:ext uri="{FF2B5EF4-FFF2-40B4-BE49-F238E27FC236}">
                <a16:creationId xmlns:a16="http://schemas.microsoft.com/office/drawing/2014/main" id="{2547F2CA-C9D9-3732-5CD7-815E1157B278}"/>
              </a:ext>
            </a:extLst>
          </p:cNvPr>
          <p:cNvSpPr txBox="1"/>
          <p:nvPr/>
        </p:nvSpPr>
        <p:spPr>
          <a:xfrm>
            <a:off x="2925443" y="3957549"/>
            <a:ext cx="1535736" cy="523220"/>
          </a:xfrm>
          <a:prstGeom prst="rect">
            <a:avLst/>
          </a:prstGeom>
          <a:solidFill>
            <a:schemeClr val="bg1"/>
          </a:solidFill>
          <a:ln>
            <a:solidFill>
              <a:schemeClr val="tx1"/>
            </a:solidFill>
          </a:ln>
        </p:spPr>
        <p:txBody>
          <a:bodyPr wrap="square" rtlCol="0">
            <a:spAutoFit/>
          </a:bodyPr>
          <a:lstStyle/>
          <a:p>
            <a:pPr algn="ctr"/>
            <a:r>
              <a:rPr lang="en-GB" sz="1400" b="1" dirty="0"/>
              <a:t>Drug-enhanced devices**</a:t>
            </a:r>
          </a:p>
        </p:txBody>
      </p:sp>
      <p:cxnSp>
        <p:nvCxnSpPr>
          <p:cNvPr id="25" name="Gebogen verbindingslijn 24">
            <a:extLst>
              <a:ext uri="{FF2B5EF4-FFF2-40B4-BE49-F238E27FC236}">
                <a16:creationId xmlns:a16="http://schemas.microsoft.com/office/drawing/2014/main" id="{374912E7-C38D-D07F-466C-73B188D8F066}"/>
              </a:ext>
            </a:extLst>
          </p:cNvPr>
          <p:cNvCxnSpPr>
            <a:cxnSpLocks/>
            <a:stCxn id="15" idx="6"/>
            <a:endCxn id="7" idx="1"/>
          </p:cNvCxnSpPr>
          <p:nvPr/>
        </p:nvCxnSpPr>
        <p:spPr>
          <a:xfrm>
            <a:off x="1061925" y="3451652"/>
            <a:ext cx="3522498" cy="212005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kstvak 27">
            <a:extLst>
              <a:ext uri="{FF2B5EF4-FFF2-40B4-BE49-F238E27FC236}">
                <a16:creationId xmlns:a16="http://schemas.microsoft.com/office/drawing/2014/main" id="{CB3BF8D5-57EF-6E7F-4E54-A067C77F6225}"/>
              </a:ext>
            </a:extLst>
          </p:cNvPr>
          <p:cNvSpPr txBox="1"/>
          <p:nvPr/>
        </p:nvSpPr>
        <p:spPr>
          <a:xfrm>
            <a:off x="2925443" y="5412314"/>
            <a:ext cx="1535736" cy="307777"/>
          </a:xfrm>
          <a:prstGeom prst="rect">
            <a:avLst/>
          </a:prstGeom>
          <a:solidFill>
            <a:schemeClr val="bg1"/>
          </a:solidFill>
          <a:ln>
            <a:solidFill>
              <a:schemeClr val="tx1"/>
            </a:solidFill>
          </a:ln>
        </p:spPr>
        <p:txBody>
          <a:bodyPr wrap="square" rtlCol="0">
            <a:spAutoFit/>
          </a:bodyPr>
          <a:lstStyle/>
          <a:p>
            <a:pPr algn="ctr"/>
            <a:r>
              <a:rPr lang="en-GB" sz="1400" b="1" dirty="0"/>
              <a:t>Medical devices</a:t>
            </a:r>
          </a:p>
        </p:txBody>
      </p:sp>
      <p:sp>
        <p:nvSpPr>
          <p:cNvPr id="29" name="Tekstvak 28">
            <a:extLst>
              <a:ext uri="{FF2B5EF4-FFF2-40B4-BE49-F238E27FC236}">
                <a16:creationId xmlns:a16="http://schemas.microsoft.com/office/drawing/2014/main" id="{2442DEBB-69C2-361A-BFA4-7380050F2325}"/>
              </a:ext>
            </a:extLst>
          </p:cNvPr>
          <p:cNvSpPr txBox="1"/>
          <p:nvPr/>
        </p:nvSpPr>
        <p:spPr>
          <a:xfrm>
            <a:off x="4853836" y="2712720"/>
            <a:ext cx="1724319" cy="307777"/>
          </a:xfrm>
          <a:prstGeom prst="rect">
            <a:avLst/>
          </a:prstGeom>
          <a:noFill/>
        </p:spPr>
        <p:txBody>
          <a:bodyPr wrap="none" rtlCol="0">
            <a:spAutoFit/>
          </a:bodyPr>
          <a:lstStyle/>
          <a:p>
            <a:pPr algn="ctr"/>
            <a:r>
              <a:rPr lang="en-GB" sz="1400" dirty="0"/>
              <a:t>Medicines regulation</a:t>
            </a:r>
          </a:p>
        </p:txBody>
      </p:sp>
      <p:sp>
        <p:nvSpPr>
          <p:cNvPr id="30" name="Tekstvak 29">
            <a:extLst>
              <a:ext uri="{FF2B5EF4-FFF2-40B4-BE49-F238E27FC236}">
                <a16:creationId xmlns:a16="http://schemas.microsoft.com/office/drawing/2014/main" id="{A9C288F7-A81B-2EB7-EF72-C02122FBCD49}"/>
              </a:ext>
            </a:extLst>
          </p:cNvPr>
          <p:cNvSpPr txBox="1"/>
          <p:nvPr/>
        </p:nvSpPr>
        <p:spPr>
          <a:xfrm>
            <a:off x="4682697" y="4065270"/>
            <a:ext cx="2066591" cy="307777"/>
          </a:xfrm>
          <a:prstGeom prst="rect">
            <a:avLst/>
          </a:prstGeom>
          <a:noFill/>
        </p:spPr>
        <p:txBody>
          <a:bodyPr wrap="none" rtlCol="0">
            <a:spAutoFit/>
          </a:bodyPr>
          <a:lstStyle/>
          <a:p>
            <a:pPr algn="ctr"/>
            <a:r>
              <a:rPr lang="en-GB" sz="1400" dirty="0"/>
              <a:t>Medical device regulation</a:t>
            </a:r>
          </a:p>
        </p:txBody>
      </p:sp>
      <p:sp>
        <p:nvSpPr>
          <p:cNvPr id="39" name="Tekstvak 38">
            <a:extLst>
              <a:ext uri="{FF2B5EF4-FFF2-40B4-BE49-F238E27FC236}">
                <a16:creationId xmlns:a16="http://schemas.microsoft.com/office/drawing/2014/main" id="{3B00D2F6-CA4B-955C-5710-8F30191E7300}"/>
              </a:ext>
            </a:extLst>
          </p:cNvPr>
          <p:cNvSpPr txBox="1"/>
          <p:nvPr/>
        </p:nvSpPr>
        <p:spPr>
          <a:xfrm>
            <a:off x="7544117" y="3726715"/>
            <a:ext cx="3444880" cy="984885"/>
          </a:xfrm>
          <a:prstGeom prst="rect">
            <a:avLst/>
          </a:prstGeom>
          <a:noFill/>
        </p:spPr>
        <p:txBody>
          <a:bodyPr wrap="square" rtlCol="0">
            <a:spAutoFit/>
          </a:bodyPr>
          <a:lstStyle/>
          <a:p>
            <a:r>
              <a:rPr lang="en-GB" sz="1600" u="sng" dirty="0"/>
              <a:t>**device is the primary component </a:t>
            </a:r>
          </a:p>
          <a:p>
            <a:r>
              <a:rPr lang="en-GB" sz="1400" dirty="0"/>
              <a:t>PMOA achieved by physical action; can be assisted by pharmacological, immunological, or metabolic means </a:t>
            </a:r>
          </a:p>
        </p:txBody>
      </p:sp>
      <p:sp>
        <p:nvSpPr>
          <p:cNvPr id="44" name="Tekstvak 43">
            <a:extLst>
              <a:ext uri="{FF2B5EF4-FFF2-40B4-BE49-F238E27FC236}">
                <a16:creationId xmlns:a16="http://schemas.microsoft.com/office/drawing/2014/main" id="{C728C099-41F4-80DD-8825-7E0C11F2F3D8}"/>
              </a:ext>
            </a:extLst>
          </p:cNvPr>
          <p:cNvSpPr txBox="1"/>
          <p:nvPr/>
        </p:nvSpPr>
        <p:spPr>
          <a:xfrm>
            <a:off x="7544117" y="2374165"/>
            <a:ext cx="3444880" cy="984885"/>
          </a:xfrm>
          <a:prstGeom prst="rect">
            <a:avLst/>
          </a:prstGeom>
          <a:noFill/>
        </p:spPr>
        <p:txBody>
          <a:bodyPr wrap="square" rtlCol="0">
            <a:spAutoFit/>
          </a:bodyPr>
          <a:lstStyle/>
          <a:p>
            <a:r>
              <a:rPr lang="en-GB" sz="1600" dirty="0"/>
              <a:t>*</a:t>
            </a:r>
            <a:r>
              <a:rPr lang="en-GB" sz="1600" u="sng" dirty="0"/>
              <a:t>drug is the primary component: </a:t>
            </a:r>
          </a:p>
          <a:p>
            <a:r>
              <a:rPr lang="en-GB" sz="1400" dirty="0"/>
              <a:t>PMOA achieved by pharmacological, immunological, or metabolic means (e.g. to enable the delivery of the medicine)</a:t>
            </a:r>
          </a:p>
        </p:txBody>
      </p:sp>
      <p:sp>
        <p:nvSpPr>
          <p:cNvPr id="16" name="Rechthoek 15">
            <a:extLst>
              <a:ext uri="{FF2B5EF4-FFF2-40B4-BE49-F238E27FC236}">
                <a16:creationId xmlns:a16="http://schemas.microsoft.com/office/drawing/2014/main" id="{4FA6D732-E152-2ABE-90C0-7EFF9F096ECF}"/>
              </a:ext>
            </a:extLst>
          </p:cNvPr>
          <p:cNvSpPr/>
          <p:nvPr/>
        </p:nvSpPr>
        <p:spPr>
          <a:xfrm>
            <a:off x="2675919" y="2197179"/>
            <a:ext cx="4307977" cy="2690721"/>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B1EB5BA5-FCA7-1B0B-8F62-E9ACD60B1992}"/>
              </a:ext>
            </a:extLst>
          </p:cNvPr>
          <p:cNvSpPr txBox="1"/>
          <p:nvPr/>
        </p:nvSpPr>
        <p:spPr>
          <a:xfrm>
            <a:off x="330172" y="214313"/>
            <a:ext cx="9802684" cy="369332"/>
          </a:xfrm>
          <a:prstGeom prst="rect">
            <a:avLst/>
          </a:prstGeom>
          <a:noFill/>
        </p:spPr>
        <p:txBody>
          <a:bodyPr wrap="none" rtlCol="0">
            <a:spAutoFit/>
          </a:bodyPr>
          <a:lstStyle/>
          <a:p>
            <a:r>
              <a:rPr lang="en-GB" dirty="0">
                <a:solidFill>
                  <a:schemeClr val="bg2"/>
                </a:solidFill>
              </a:rPr>
              <a:t>Most global regulatory authorities regard drug-device combinations as combination products…</a:t>
            </a:r>
          </a:p>
        </p:txBody>
      </p:sp>
      <p:sp>
        <p:nvSpPr>
          <p:cNvPr id="26" name="Driehoek 25">
            <a:extLst>
              <a:ext uri="{FF2B5EF4-FFF2-40B4-BE49-F238E27FC236}">
                <a16:creationId xmlns:a16="http://schemas.microsoft.com/office/drawing/2014/main" id="{89B45A69-3D4A-1AF1-5912-7F5DC09ABCA4}"/>
              </a:ext>
            </a:extLst>
          </p:cNvPr>
          <p:cNvSpPr/>
          <p:nvPr/>
        </p:nvSpPr>
        <p:spPr>
          <a:xfrm rot="5400000">
            <a:off x="6694092" y="2833333"/>
            <a:ext cx="1074620" cy="116719"/>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Driehoek 30">
            <a:extLst>
              <a:ext uri="{FF2B5EF4-FFF2-40B4-BE49-F238E27FC236}">
                <a16:creationId xmlns:a16="http://schemas.microsoft.com/office/drawing/2014/main" id="{153C782B-7266-B3CE-5110-2D2133F51E72}"/>
              </a:ext>
            </a:extLst>
          </p:cNvPr>
          <p:cNvSpPr/>
          <p:nvPr/>
        </p:nvSpPr>
        <p:spPr>
          <a:xfrm rot="5400000">
            <a:off x="6694092" y="4160798"/>
            <a:ext cx="1074620" cy="116719"/>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173845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hthoek 36">
            <a:extLst>
              <a:ext uri="{FF2B5EF4-FFF2-40B4-BE49-F238E27FC236}">
                <a16:creationId xmlns:a16="http://schemas.microsoft.com/office/drawing/2014/main" id="{7F4A7BED-91EB-FA57-A0B4-FF5858BC7341}"/>
              </a:ext>
            </a:extLst>
          </p:cNvPr>
          <p:cNvSpPr/>
          <p:nvPr/>
        </p:nvSpPr>
        <p:spPr>
          <a:xfrm>
            <a:off x="7044201" y="926904"/>
            <a:ext cx="5053221" cy="1146774"/>
          </a:xfrm>
          <a:prstGeom prst="rect">
            <a:avLst/>
          </a:prstGeom>
          <a:solidFill>
            <a:schemeClr val="bg1">
              <a:lumMod val="85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Rechthoek 3">
            <a:extLst>
              <a:ext uri="{FF2B5EF4-FFF2-40B4-BE49-F238E27FC236}">
                <a16:creationId xmlns:a16="http://schemas.microsoft.com/office/drawing/2014/main" id="{187E742C-BE54-4139-D6EC-0F2BAD1ACE43}"/>
              </a:ext>
            </a:extLst>
          </p:cNvPr>
          <p:cNvSpPr/>
          <p:nvPr/>
        </p:nvSpPr>
        <p:spPr>
          <a:xfrm>
            <a:off x="4584423" y="114829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C4E43166-CE44-3ADA-B6D9-1592010E74DD}"/>
              </a:ext>
            </a:extLst>
          </p:cNvPr>
          <p:cNvSpPr/>
          <p:nvPr/>
        </p:nvSpPr>
        <p:spPr>
          <a:xfrm>
            <a:off x="4584423" y="250084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9830253F-8E88-DC86-6806-F7627D0EE345}"/>
              </a:ext>
            </a:extLst>
          </p:cNvPr>
          <p:cNvSpPr/>
          <p:nvPr/>
        </p:nvSpPr>
        <p:spPr>
          <a:xfrm>
            <a:off x="4584423" y="385339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3C3CB4DB-98F7-1DFA-0BB9-E8864BCE66AC}"/>
              </a:ext>
            </a:extLst>
          </p:cNvPr>
          <p:cNvSpPr/>
          <p:nvPr/>
        </p:nvSpPr>
        <p:spPr>
          <a:xfrm>
            <a:off x="4584423" y="520594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ekstvak 7">
            <a:extLst>
              <a:ext uri="{FF2B5EF4-FFF2-40B4-BE49-F238E27FC236}">
                <a16:creationId xmlns:a16="http://schemas.microsoft.com/office/drawing/2014/main" id="{9D84761B-8363-319B-AD4C-5A4348D7DA6C}"/>
              </a:ext>
            </a:extLst>
          </p:cNvPr>
          <p:cNvSpPr txBox="1"/>
          <p:nvPr/>
        </p:nvSpPr>
        <p:spPr>
          <a:xfrm>
            <a:off x="4682697" y="5417820"/>
            <a:ext cx="2066591" cy="307777"/>
          </a:xfrm>
          <a:prstGeom prst="rect">
            <a:avLst/>
          </a:prstGeom>
          <a:noFill/>
        </p:spPr>
        <p:txBody>
          <a:bodyPr wrap="none" rtlCol="0">
            <a:spAutoFit/>
          </a:bodyPr>
          <a:lstStyle/>
          <a:p>
            <a:pPr algn="ctr"/>
            <a:r>
              <a:rPr lang="en-GB" sz="1400" dirty="0"/>
              <a:t>Medical device regulation</a:t>
            </a:r>
          </a:p>
        </p:txBody>
      </p:sp>
      <p:sp>
        <p:nvSpPr>
          <p:cNvPr id="9" name="Tekstvak 8">
            <a:extLst>
              <a:ext uri="{FF2B5EF4-FFF2-40B4-BE49-F238E27FC236}">
                <a16:creationId xmlns:a16="http://schemas.microsoft.com/office/drawing/2014/main" id="{E9ECF407-351F-CC30-C200-1AC68DF6F93A}"/>
              </a:ext>
            </a:extLst>
          </p:cNvPr>
          <p:cNvSpPr txBox="1"/>
          <p:nvPr/>
        </p:nvSpPr>
        <p:spPr>
          <a:xfrm>
            <a:off x="4853836" y="1360170"/>
            <a:ext cx="1724319" cy="307777"/>
          </a:xfrm>
          <a:prstGeom prst="rect">
            <a:avLst/>
          </a:prstGeom>
          <a:noFill/>
        </p:spPr>
        <p:txBody>
          <a:bodyPr wrap="none" rtlCol="0">
            <a:spAutoFit/>
          </a:bodyPr>
          <a:lstStyle/>
          <a:p>
            <a:pPr algn="ctr"/>
            <a:r>
              <a:rPr lang="en-GB" sz="1400" dirty="0"/>
              <a:t>Medicines regulation</a:t>
            </a:r>
          </a:p>
        </p:txBody>
      </p:sp>
      <p:cxnSp>
        <p:nvCxnSpPr>
          <p:cNvPr id="11" name="Gebogen verbindingslijn 10">
            <a:extLst>
              <a:ext uri="{FF2B5EF4-FFF2-40B4-BE49-F238E27FC236}">
                <a16:creationId xmlns:a16="http://schemas.microsoft.com/office/drawing/2014/main" id="{D2000D27-17FC-9D59-D7BD-65FDE6A30990}"/>
              </a:ext>
            </a:extLst>
          </p:cNvPr>
          <p:cNvCxnSpPr>
            <a:cxnSpLocks/>
            <a:stCxn id="15" idx="6"/>
            <a:endCxn id="4" idx="1"/>
          </p:cNvCxnSpPr>
          <p:nvPr/>
        </p:nvCxnSpPr>
        <p:spPr>
          <a:xfrm flipV="1">
            <a:off x="1061925" y="1514059"/>
            <a:ext cx="3522498" cy="193759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kstvak 12">
            <a:extLst>
              <a:ext uri="{FF2B5EF4-FFF2-40B4-BE49-F238E27FC236}">
                <a16:creationId xmlns:a16="http://schemas.microsoft.com/office/drawing/2014/main" id="{F5302C52-39EF-C48C-300F-7A85418BB0CF}"/>
              </a:ext>
            </a:extLst>
          </p:cNvPr>
          <p:cNvSpPr txBox="1"/>
          <p:nvPr/>
        </p:nvSpPr>
        <p:spPr>
          <a:xfrm>
            <a:off x="2925443" y="1360170"/>
            <a:ext cx="1535734" cy="276999"/>
          </a:xfrm>
          <a:prstGeom prst="rect">
            <a:avLst/>
          </a:prstGeom>
          <a:solidFill>
            <a:schemeClr val="bg1"/>
          </a:solidFill>
          <a:ln>
            <a:solidFill>
              <a:schemeClr val="tx1"/>
            </a:solidFill>
          </a:ln>
        </p:spPr>
        <p:txBody>
          <a:bodyPr wrap="square" rtlCol="0">
            <a:spAutoFit/>
          </a:bodyPr>
          <a:lstStyle/>
          <a:p>
            <a:pPr algn="ctr"/>
            <a:r>
              <a:rPr lang="en-GB" sz="1200" b="1" dirty="0"/>
              <a:t>Drugs / biologics</a:t>
            </a:r>
          </a:p>
        </p:txBody>
      </p:sp>
      <p:cxnSp>
        <p:nvCxnSpPr>
          <p:cNvPr id="14" name="Gebogen verbindingslijn 13">
            <a:extLst>
              <a:ext uri="{FF2B5EF4-FFF2-40B4-BE49-F238E27FC236}">
                <a16:creationId xmlns:a16="http://schemas.microsoft.com/office/drawing/2014/main" id="{BC448A79-AFF8-C29A-D0E3-C5C2D89E96B0}"/>
              </a:ext>
            </a:extLst>
          </p:cNvPr>
          <p:cNvCxnSpPr>
            <a:cxnSpLocks/>
            <a:stCxn id="15" idx="6"/>
            <a:endCxn id="5" idx="1"/>
          </p:cNvCxnSpPr>
          <p:nvPr/>
        </p:nvCxnSpPr>
        <p:spPr>
          <a:xfrm flipV="1">
            <a:off x="1061925" y="2866609"/>
            <a:ext cx="3522498" cy="58504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Ovaal 14">
            <a:extLst>
              <a:ext uri="{FF2B5EF4-FFF2-40B4-BE49-F238E27FC236}">
                <a16:creationId xmlns:a16="http://schemas.microsoft.com/office/drawing/2014/main" id="{94BFA1AD-13F6-6DC4-6A65-9CAD05284FC3}"/>
              </a:ext>
            </a:extLst>
          </p:cNvPr>
          <p:cNvSpPr/>
          <p:nvPr/>
        </p:nvSpPr>
        <p:spPr>
          <a:xfrm>
            <a:off x="844755" y="3337560"/>
            <a:ext cx="217170" cy="2281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Tekstvak 18">
            <a:extLst>
              <a:ext uri="{FF2B5EF4-FFF2-40B4-BE49-F238E27FC236}">
                <a16:creationId xmlns:a16="http://schemas.microsoft.com/office/drawing/2014/main" id="{8B6FA9C2-505B-822F-6027-5FAE555ADA53}"/>
              </a:ext>
            </a:extLst>
          </p:cNvPr>
          <p:cNvSpPr txBox="1"/>
          <p:nvPr/>
        </p:nvSpPr>
        <p:spPr>
          <a:xfrm>
            <a:off x="2925443" y="2676764"/>
            <a:ext cx="1535735" cy="461665"/>
          </a:xfrm>
          <a:prstGeom prst="rect">
            <a:avLst/>
          </a:prstGeom>
          <a:solidFill>
            <a:schemeClr val="bg1"/>
          </a:solidFill>
          <a:ln>
            <a:solidFill>
              <a:schemeClr val="tx1"/>
            </a:solidFill>
          </a:ln>
        </p:spPr>
        <p:txBody>
          <a:bodyPr wrap="square" rtlCol="0">
            <a:spAutoFit/>
          </a:bodyPr>
          <a:lstStyle/>
          <a:p>
            <a:pPr algn="ctr"/>
            <a:r>
              <a:rPr lang="en-GB" sz="1200" b="1" dirty="0"/>
              <a:t>Device-enhanced drugs*</a:t>
            </a:r>
          </a:p>
        </p:txBody>
      </p:sp>
      <p:cxnSp>
        <p:nvCxnSpPr>
          <p:cNvPr id="20" name="Gebogen verbindingslijn 19">
            <a:extLst>
              <a:ext uri="{FF2B5EF4-FFF2-40B4-BE49-F238E27FC236}">
                <a16:creationId xmlns:a16="http://schemas.microsoft.com/office/drawing/2014/main" id="{8936AAB4-FA4C-09CE-49A3-E206E20B1641}"/>
              </a:ext>
            </a:extLst>
          </p:cNvPr>
          <p:cNvCxnSpPr>
            <a:cxnSpLocks/>
            <a:stCxn id="15" idx="6"/>
            <a:endCxn id="6" idx="1"/>
          </p:cNvCxnSpPr>
          <p:nvPr/>
        </p:nvCxnSpPr>
        <p:spPr>
          <a:xfrm>
            <a:off x="1061925" y="3451652"/>
            <a:ext cx="3522498" cy="76750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kstvak 22">
            <a:extLst>
              <a:ext uri="{FF2B5EF4-FFF2-40B4-BE49-F238E27FC236}">
                <a16:creationId xmlns:a16="http://schemas.microsoft.com/office/drawing/2014/main" id="{2547F2CA-C9D9-3732-5CD7-815E1157B278}"/>
              </a:ext>
            </a:extLst>
          </p:cNvPr>
          <p:cNvSpPr txBox="1"/>
          <p:nvPr/>
        </p:nvSpPr>
        <p:spPr>
          <a:xfrm>
            <a:off x="2925443" y="3957549"/>
            <a:ext cx="1535736" cy="523220"/>
          </a:xfrm>
          <a:prstGeom prst="rect">
            <a:avLst/>
          </a:prstGeom>
          <a:solidFill>
            <a:schemeClr val="bg1"/>
          </a:solidFill>
          <a:ln>
            <a:solidFill>
              <a:schemeClr val="tx1"/>
            </a:solidFill>
          </a:ln>
        </p:spPr>
        <p:txBody>
          <a:bodyPr wrap="square" rtlCol="0">
            <a:spAutoFit/>
          </a:bodyPr>
          <a:lstStyle/>
          <a:p>
            <a:pPr algn="ctr"/>
            <a:r>
              <a:rPr lang="en-GB" sz="1400" b="1" dirty="0"/>
              <a:t>Drug-enhanced devices**</a:t>
            </a:r>
          </a:p>
        </p:txBody>
      </p:sp>
      <p:cxnSp>
        <p:nvCxnSpPr>
          <p:cNvPr id="25" name="Gebogen verbindingslijn 24">
            <a:extLst>
              <a:ext uri="{FF2B5EF4-FFF2-40B4-BE49-F238E27FC236}">
                <a16:creationId xmlns:a16="http://schemas.microsoft.com/office/drawing/2014/main" id="{374912E7-C38D-D07F-466C-73B188D8F066}"/>
              </a:ext>
            </a:extLst>
          </p:cNvPr>
          <p:cNvCxnSpPr>
            <a:cxnSpLocks/>
            <a:stCxn id="15" idx="6"/>
            <a:endCxn id="7" idx="1"/>
          </p:cNvCxnSpPr>
          <p:nvPr/>
        </p:nvCxnSpPr>
        <p:spPr>
          <a:xfrm>
            <a:off x="1061925" y="3451652"/>
            <a:ext cx="3522498" cy="212005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kstvak 27">
            <a:extLst>
              <a:ext uri="{FF2B5EF4-FFF2-40B4-BE49-F238E27FC236}">
                <a16:creationId xmlns:a16="http://schemas.microsoft.com/office/drawing/2014/main" id="{CB3BF8D5-57EF-6E7F-4E54-A067C77F6225}"/>
              </a:ext>
            </a:extLst>
          </p:cNvPr>
          <p:cNvSpPr txBox="1"/>
          <p:nvPr/>
        </p:nvSpPr>
        <p:spPr>
          <a:xfrm>
            <a:off x="2925443" y="5412314"/>
            <a:ext cx="1535736" cy="307777"/>
          </a:xfrm>
          <a:prstGeom prst="rect">
            <a:avLst/>
          </a:prstGeom>
          <a:solidFill>
            <a:schemeClr val="bg1"/>
          </a:solidFill>
          <a:ln>
            <a:solidFill>
              <a:schemeClr val="tx1"/>
            </a:solidFill>
          </a:ln>
        </p:spPr>
        <p:txBody>
          <a:bodyPr wrap="square" rtlCol="0">
            <a:spAutoFit/>
          </a:bodyPr>
          <a:lstStyle/>
          <a:p>
            <a:pPr algn="ctr"/>
            <a:r>
              <a:rPr lang="en-GB" sz="1400" b="1" dirty="0"/>
              <a:t>Medical devices</a:t>
            </a:r>
          </a:p>
        </p:txBody>
      </p:sp>
      <p:sp>
        <p:nvSpPr>
          <p:cNvPr id="29" name="Tekstvak 28">
            <a:extLst>
              <a:ext uri="{FF2B5EF4-FFF2-40B4-BE49-F238E27FC236}">
                <a16:creationId xmlns:a16="http://schemas.microsoft.com/office/drawing/2014/main" id="{2442DEBB-69C2-361A-BFA4-7380050F2325}"/>
              </a:ext>
            </a:extLst>
          </p:cNvPr>
          <p:cNvSpPr txBox="1"/>
          <p:nvPr/>
        </p:nvSpPr>
        <p:spPr>
          <a:xfrm>
            <a:off x="4853836" y="2712720"/>
            <a:ext cx="1724319" cy="307777"/>
          </a:xfrm>
          <a:prstGeom prst="rect">
            <a:avLst/>
          </a:prstGeom>
          <a:noFill/>
        </p:spPr>
        <p:txBody>
          <a:bodyPr wrap="none" rtlCol="0">
            <a:spAutoFit/>
          </a:bodyPr>
          <a:lstStyle/>
          <a:p>
            <a:pPr algn="ctr"/>
            <a:r>
              <a:rPr lang="en-GB" sz="1400" dirty="0"/>
              <a:t>Medicines regulation</a:t>
            </a:r>
          </a:p>
        </p:txBody>
      </p:sp>
      <p:sp>
        <p:nvSpPr>
          <p:cNvPr id="30" name="Tekstvak 29">
            <a:extLst>
              <a:ext uri="{FF2B5EF4-FFF2-40B4-BE49-F238E27FC236}">
                <a16:creationId xmlns:a16="http://schemas.microsoft.com/office/drawing/2014/main" id="{A9C288F7-A81B-2EB7-EF72-C02122FBCD49}"/>
              </a:ext>
            </a:extLst>
          </p:cNvPr>
          <p:cNvSpPr txBox="1"/>
          <p:nvPr/>
        </p:nvSpPr>
        <p:spPr>
          <a:xfrm>
            <a:off x="4682697" y="4065270"/>
            <a:ext cx="2066591" cy="307777"/>
          </a:xfrm>
          <a:prstGeom prst="rect">
            <a:avLst/>
          </a:prstGeom>
          <a:noFill/>
        </p:spPr>
        <p:txBody>
          <a:bodyPr wrap="none" rtlCol="0">
            <a:spAutoFit/>
          </a:bodyPr>
          <a:lstStyle/>
          <a:p>
            <a:pPr algn="ctr"/>
            <a:r>
              <a:rPr lang="en-GB" sz="1400" dirty="0"/>
              <a:t>Medical device regulation</a:t>
            </a:r>
          </a:p>
        </p:txBody>
      </p:sp>
      <p:sp>
        <p:nvSpPr>
          <p:cNvPr id="16" name="Rechthoek 15">
            <a:extLst>
              <a:ext uri="{FF2B5EF4-FFF2-40B4-BE49-F238E27FC236}">
                <a16:creationId xmlns:a16="http://schemas.microsoft.com/office/drawing/2014/main" id="{4FA6D732-E152-2ABE-90C0-7EFF9F096ECF}"/>
              </a:ext>
            </a:extLst>
          </p:cNvPr>
          <p:cNvSpPr/>
          <p:nvPr/>
        </p:nvSpPr>
        <p:spPr>
          <a:xfrm>
            <a:off x="2675919" y="920531"/>
            <a:ext cx="4307977" cy="113235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descr="Afbeelding met cirkel, symbool, vlag&#10;&#10;Automatisch gegenereerde beschrijving">
            <a:extLst>
              <a:ext uri="{FF2B5EF4-FFF2-40B4-BE49-F238E27FC236}">
                <a16:creationId xmlns:a16="http://schemas.microsoft.com/office/drawing/2014/main" id="{DB523465-198F-D364-FBF9-371606AD3AD0}"/>
              </a:ext>
            </a:extLst>
          </p:cNvPr>
          <p:cNvPicPr>
            <a:picLocks noChangeAspect="1"/>
          </p:cNvPicPr>
          <p:nvPr/>
        </p:nvPicPr>
        <p:blipFill>
          <a:blip r:embed="rId3"/>
          <a:stretch>
            <a:fillRect/>
          </a:stretch>
        </p:blipFill>
        <p:spPr>
          <a:xfrm>
            <a:off x="7155798" y="976244"/>
            <a:ext cx="361742" cy="361742"/>
          </a:xfrm>
          <a:prstGeom prst="rect">
            <a:avLst/>
          </a:prstGeom>
        </p:spPr>
      </p:pic>
      <p:pic>
        <p:nvPicPr>
          <p:cNvPr id="26" name="Afbeelding 25" descr="Afbeelding met symbool, logo, cirkel, embleem&#10;&#10;Automatisch gegenereerde beschrijving">
            <a:extLst>
              <a:ext uri="{FF2B5EF4-FFF2-40B4-BE49-F238E27FC236}">
                <a16:creationId xmlns:a16="http://schemas.microsoft.com/office/drawing/2014/main" id="{A0C049F0-B853-1FA5-9449-A9640906FE12}"/>
              </a:ext>
            </a:extLst>
          </p:cNvPr>
          <p:cNvPicPr>
            <a:picLocks noChangeAspect="1"/>
          </p:cNvPicPr>
          <p:nvPr/>
        </p:nvPicPr>
        <p:blipFill>
          <a:blip r:embed="rId4"/>
          <a:stretch>
            <a:fillRect/>
          </a:stretch>
        </p:blipFill>
        <p:spPr>
          <a:xfrm>
            <a:off x="7087117" y="1479949"/>
            <a:ext cx="361742" cy="361742"/>
          </a:xfrm>
          <a:prstGeom prst="rect">
            <a:avLst/>
          </a:prstGeom>
        </p:spPr>
      </p:pic>
      <p:sp>
        <p:nvSpPr>
          <p:cNvPr id="31" name="Tekstvak 30">
            <a:extLst>
              <a:ext uri="{FF2B5EF4-FFF2-40B4-BE49-F238E27FC236}">
                <a16:creationId xmlns:a16="http://schemas.microsoft.com/office/drawing/2014/main" id="{2FECF442-A0D4-1F6A-F6C6-E555E84017FC}"/>
              </a:ext>
            </a:extLst>
          </p:cNvPr>
          <p:cNvSpPr txBox="1"/>
          <p:nvPr/>
        </p:nvSpPr>
        <p:spPr>
          <a:xfrm>
            <a:off x="330172" y="214313"/>
            <a:ext cx="11790407" cy="646331"/>
          </a:xfrm>
          <a:prstGeom prst="rect">
            <a:avLst/>
          </a:prstGeom>
          <a:noFill/>
        </p:spPr>
        <p:txBody>
          <a:bodyPr wrap="none" rtlCol="0">
            <a:spAutoFit/>
          </a:bodyPr>
          <a:lstStyle/>
          <a:p>
            <a:r>
              <a:rPr lang="en-GB" dirty="0">
                <a:solidFill>
                  <a:schemeClr val="bg2"/>
                </a:solidFill>
              </a:rPr>
              <a:t>Most global regulatory authorities regard drug-device combinations as combination products (e.g. EU, Canada,…)</a:t>
            </a:r>
          </a:p>
          <a:p>
            <a:r>
              <a:rPr lang="en-GB" dirty="0">
                <a:solidFill>
                  <a:srgbClr val="FFFF00"/>
                </a:solidFill>
              </a:rPr>
              <a:t>US/FDA, Australia/TGA &amp; Japan (PMDA) regard drug-biologic combinations as combination products…</a:t>
            </a:r>
          </a:p>
        </p:txBody>
      </p:sp>
      <p:sp>
        <p:nvSpPr>
          <p:cNvPr id="33" name="Tekstvak 32">
            <a:extLst>
              <a:ext uri="{FF2B5EF4-FFF2-40B4-BE49-F238E27FC236}">
                <a16:creationId xmlns:a16="http://schemas.microsoft.com/office/drawing/2014/main" id="{767D3D07-B54D-86D4-B790-25B535492A28}"/>
              </a:ext>
            </a:extLst>
          </p:cNvPr>
          <p:cNvSpPr txBox="1"/>
          <p:nvPr/>
        </p:nvSpPr>
        <p:spPr>
          <a:xfrm>
            <a:off x="7722572" y="895422"/>
            <a:ext cx="4414606" cy="523220"/>
          </a:xfrm>
          <a:prstGeom prst="rect">
            <a:avLst/>
          </a:prstGeom>
          <a:noFill/>
        </p:spPr>
        <p:txBody>
          <a:bodyPr wrap="none" rtlCol="0">
            <a:spAutoFit/>
          </a:bodyPr>
          <a:lstStyle/>
          <a:p>
            <a:r>
              <a:rPr lang="en-GB" sz="1400" dirty="0"/>
              <a:t>”Monoclonal antibody combined with a therapeutic drug”</a:t>
            </a:r>
          </a:p>
          <a:p>
            <a:r>
              <a:rPr lang="en-GB" sz="1400" dirty="0"/>
              <a:t>=&gt; CDER &lt;&gt; CBER (historic reasons of diff. offices)</a:t>
            </a:r>
          </a:p>
        </p:txBody>
      </p:sp>
      <p:sp>
        <p:nvSpPr>
          <p:cNvPr id="34" name="Tekstvak 33">
            <a:extLst>
              <a:ext uri="{FF2B5EF4-FFF2-40B4-BE49-F238E27FC236}">
                <a16:creationId xmlns:a16="http://schemas.microsoft.com/office/drawing/2014/main" id="{31BC9C25-A132-57B5-7350-530BE61EE259}"/>
              </a:ext>
            </a:extLst>
          </p:cNvPr>
          <p:cNvSpPr txBox="1"/>
          <p:nvPr/>
        </p:nvSpPr>
        <p:spPr>
          <a:xfrm>
            <a:off x="7732951" y="1484198"/>
            <a:ext cx="4056688" cy="523220"/>
          </a:xfrm>
          <a:prstGeom prst="rect">
            <a:avLst/>
          </a:prstGeom>
          <a:noFill/>
        </p:spPr>
        <p:txBody>
          <a:bodyPr wrap="none" rtlCol="0">
            <a:spAutoFit/>
          </a:bodyPr>
          <a:lstStyle/>
          <a:p>
            <a:r>
              <a:rPr lang="en-GB" sz="1400" dirty="0"/>
              <a:t>”CAR-T with ligand/Ab” / mention of ‘processed cells’</a:t>
            </a:r>
          </a:p>
          <a:p>
            <a:r>
              <a:rPr lang="en-GB" sz="1400" dirty="0"/>
              <a:t>=&gt; refer to regulatory framework of ATMPs</a:t>
            </a:r>
          </a:p>
        </p:txBody>
      </p:sp>
      <p:pic>
        <p:nvPicPr>
          <p:cNvPr id="35" name="Afbeelding 34" descr="Afbeelding met cirkel, Graphics, Kleurrijkheid&#10;&#10;Automatisch gegenereerde beschrijving">
            <a:extLst>
              <a:ext uri="{FF2B5EF4-FFF2-40B4-BE49-F238E27FC236}">
                <a16:creationId xmlns:a16="http://schemas.microsoft.com/office/drawing/2014/main" id="{A9D4D241-1F3D-D708-8A91-4A70B6D7CC0E}"/>
              </a:ext>
            </a:extLst>
          </p:cNvPr>
          <p:cNvPicPr>
            <a:picLocks noChangeAspect="1"/>
          </p:cNvPicPr>
          <p:nvPr/>
        </p:nvPicPr>
        <p:blipFill>
          <a:blip r:embed="rId5"/>
          <a:stretch>
            <a:fillRect/>
          </a:stretch>
        </p:blipFill>
        <p:spPr>
          <a:xfrm>
            <a:off x="7267988" y="1652902"/>
            <a:ext cx="361742" cy="361742"/>
          </a:xfrm>
          <a:prstGeom prst="rect">
            <a:avLst/>
          </a:prstGeom>
        </p:spPr>
      </p:pic>
      <p:sp>
        <p:nvSpPr>
          <p:cNvPr id="2" name="Tekstvak 38">
            <a:extLst>
              <a:ext uri="{FF2B5EF4-FFF2-40B4-BE49-F238E27FC236}">
                <a16:creationId xmlns:a16="http://schemas.microsoft.com/office/drawing/2014/main" id="{48FA9A64-F318-8ECC-362F-7A01ED2D4D18}"/>
              </a:ext>
            </a:extLst>
          </p:cNvPr>
          <p:cNvSpPr txBox="1"/>
          <p:nvPr/>
        </p:nvSpPr>
        <p:spPr>
          <a:xfrm>
            <a:off x="55855" y="6347546"/>
            <a:ext cx="8844225" cy="461665"/>
          </a:xfrm>
          <a:prstGeom prst="rect">
            <a:avLst/>
          </a:prstGeom>
          <a:noFill/>
        </p:spPr>
        <p:txBody>
          <a:bodyPr wrap="square" rtlCol="0">
            <a:spAutoFit/>
          </a:bodyPr>
          <a:lstStyle/>
          <a:p>
            <a:r>
              <a:rPr lang="en-GB" sz="1200" dirty="0"/>
              <a:t>**device is the primary component / PMOA achieved by physical action; can be assisted by pharmacological, immunological, or metabolic means </a:t>
            </a:r>
          </a:p>
        </p:txBody>
      </p:sp>
      <p:sp>
        <p:nvSpPr>
          <p:cNvPr id="3" name="Tekstvak 43">
            <a:extLst>
              <a:ext uri="{FF2B5EF4-FFF2-40B4-BE49-F238E27FC236}">
                <a16:creationId xmlns:a16="http://schemas.microsoft.com/office/drawing/2014/main" id="{5ED4FAE5-3D84-8FC6-4526-2ED2B61C6383}"/>
              </a:ext>
            </a:extLst>
          </p:cNvPr>
          <p:cNvSpPr txBox="1"/>
          <p:nvPr/>
        </p:nvSpPr>
        <p:spPr>
          <a:xfrm>
            <a:off x="55855" y="5939106"/>
            <a:ext cx="9416104" cy="276999"/>
          </a:xfrm>
          <a:prstGeom prst="rect">
            <a:avLst/>
          </a:prstGeom>
          <a:noFill/>
        </p:spPr>
        <p:txBody>
          <a:bodyPr wrap="none" rtlCol="0">
            <a:spAutoFit/>
          </a:bodyPr>
          <a:lstStyle/>
          <a:p>
            <a:r>
              <a:rPr lang="en-GB" sz="1200" dirty="0"/>
              <a:t>*drug is the primary component / PMOA achieved by pharmacological, immunological, or metabolic means (e.g. enable the delivery of the medicine)</a:t>
            </a:r>
          </a:p>
        </p:txBody>
      </p:sp>
    </p:spTree>
    <p:extLst>
      <p:ext uri="{BB962C8B-B14F-4D97-AF65-F5344CB8AC3E}">
        <p14:creationId xmlns:p14="http://schemas.microsoft.com/office/powerpoint/2010/main" val="65896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187E742C-BE54-4139-D6EC-0F2BAD1ACE43}"/>
              </a:ext>
            </a:extLst>
          </p:cNvPr>
          <p:cNvSpPr/>
          <p:nvPr/>
        </p:nvSpPr>
        <p:spPr>
          <a:xfrm>
            <a:off x="4584423" y="114829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C4E43166-CE44-3ADA-B6D9-1592010E74DD}"/>
              </a:ext>
            </a:extLst>
          </p:cNvPr>
          <p:cNvSpPr/>
          <p:nvPr/>
        </p:nvSpPr>
        <p:spPr>
          <a:xfrm>
            <a:off x="4584423" y="250084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9830253F-8E88-DC86-6806-F7627D0EE345}"/>
              </a:ext>
            </a:extLst>
          </p:cNvPr>
          <p:cNvSpPr/>
          <p:nvPr/>
        </p:nvSpPr>
        <p:spPr>
          <a:xfrm>
            <a:off x="4584423" y="385339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3C3CB4DB-98F7-1DFA-0BB9-E8864BCE66AC}"/>
              </a:ext>
            </a:extLst>
          </p:cNvPr>
          <p:cNvSpPr/>
          <p:nvPr/>
        </p:nvSpPr>
        <p:spPr>
          <a:xfrm>
            <a:off x="4584423" y="520594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ekstvak 7">
            <a:extLst>
              <a:ext uri="{FF2B5EF4-FFF2-40B4-BE49-F238E27FC236}">
                <a16:creationId xmlns:a16="http://schemas.microsoft.com/office/drawing/2014/main" id="{9D84761B-8363-319B-AD4C-5A4348D7DA6C}"/>
              </a:ext>
            </a:extLst>
          </p:cNvPr>
          <p:cNvSpPr txBox="1"/>
          <p:nvPr/>
        </p:nvSpPr>
        <p:spPr>
          <a:xfrm>
            <a:off x="4682697" y="5417820"/>
            <a:ext cx="2066591" cy="307777"/>
          </a:xfrm>
          <a:prstGeom prst="rect">
            <a:avLst/>
          </a:prstGeom>
          <a:noFill/>
        </p:spPr>
        <p:txBody>
          <a:bodyPr wrap="none" rtlCol="0">
            <a:spAutoFit/>
          </a:bodyPr>
          <a:lstStyle/>
          <a:p>
            <a:pPr algn="ctr"/>
            <a:r>
              <a:rPr lang="en-GB" sz="1400" dirty="0"/>
              <a:t>Medical device regulation</a:t>
            </a:r>
          </a:p>
        </p:txBody>
      </p:sp>
      <p:sp>
        <p:nvSpPr>
          <p:cNvPr id="9" name="Tekstvak 8">
            <a:extLst>
              <a:ext uri="{FF2B5EF4-FFF2-40B4-BE49-F238E27FC236}">
                <a16:creationId xmlns:a16="http://schemas.microsoft.com/office/drawing/2014/main" id="{E9ECF407-351F-CC30-C200-1AC68DF6F93A}"/>
              </a:ext>
            </a:extLst>
          </p:cNvPr>
          <p:cNvSpPr txBox="1"/>
          <p:nvPr/>
        </p:nvSpPr>
        <p:spPr>
          <a:xfrm>
            <a:off x="4853836" y="1360170"/>
            <a:ext cx="1724319" cy="307777"/>
          </a:xfrm>
          <a:prstGeom prst="rect">
            <a:avLst/>
          </a:prstGeom>
          <a:noFill/>
        </p:spPr>
        <p:txBody>
          <a:bodyPr wrap="none" rtlCol="0">
            <a:spAutoFit/>
          </a:bodyPr>
          <a:lstStyle/>
          <a:p>
            <a:pPr algn="ctr"/>
            <a:r>
              <a:rPr lang="en-GB" sz="1400" dirty="0"/>
              <a:t>Medicines regulation</a:t>
            </a:r>
          </a:p>
        </p:txBody>
      </p:sp>
      <p:cxnSp>
        <p:nvCxnSpPr>
          <p:cNvPr id="11" name="Gebogen verbindingslijn 10">
            <a:extLst>
              <a:ext uri="{FF2B5EF4-FFF2-40B4-BE49-F238E27FC236}">
                <a16:creationId xmlns:a16="http://schemas.microsoft.com/office/drawing/2014/main" id="{D2000D27-17FC-9D59-D7BD-65FDE6A30990}"/>
              </a:ext>
            </a:extLst>
          </p:cNvPr>
          <p:cNvCxnSpPr>
            <a:cxnSpLocks/>
            <a:stCxn id="15" idx="6"/>
            <a:endCxn id="4" idx="1"/>
          </p:cNvCxnSpPr>
          <p:nvPr/>
        </p:nvCxnSpPr>
        <p:spPr>
          <a:xfrm flipV="1">
            <a:off x="1061925" y="1514059"/>
            <a:ext cx="3522498" cy="193759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kstvak 12">
            <a:extLst>
              <a:ext uri="{FF2B5EF4-FFF2-40B4-BE49-F238E27FC236}">
                <a16:creationId xmlns:a16="http://schemas.microsoft.com/office/drawing/2014/main" id="{F5302C52-39EF-C48C-300F-7A85418BB0CF}"/>
              </a:ext>
            </a:extLst>
          </p:cNvPr>
          <p:cNvSpPr txBox="1"/>
          <p:nvPr/>
        </p:nvSpPr>
        <p:spPr>
          <a:xfrm>
            <a:off x="2925443" y="1360170"/>
            <a:ext cx="1535734" cy="276999"/>
          </a:xfrm>
          <a:prstGeom prst="rect">
            <a:avLst/>
          </a:prstGeom>
          <a:solidFill>
            <a:schemeClr val="bg1"/>
          </a:solidFill>
          <a:ln>
            <a:solidFill>
              <a:schemeClr val="tx1"/>
            </a:solidFill>
          </a:ln>
        </p:spPr>
        <p:txBody>
          <a:bodyPr wrap="square" rtlCol="0">
            <a:spAutoFit/>
          </a:bodyPr>
          <a:lstStyle/>
          <a:p>
            <a:pPr algn="ctr"/>
            <a:r>
              <a:rPr lang="en-GB" sz="1200" b="1" dirty="0"/>
              <a:t>Drugs / biologics</a:t>
            </a:r>
          </a:p>
        </p:txBody>
      </p:sp>
      <p:cxnSp>
        <p:nvCxnSpPr>
          <p:cNvPr id="14" name="Gebogen verbindingslijn 13">
            <a:extLst>
              <a:ext uri="{FF2B5EF4-FFF2-40B4-BE49-F238E27FC236}">
                <a16:creationId xmlns:a16="http://schemas.microsoft.com/office/drawing/2014/main" id="{BC448A79-AFF8-C29A-D0E3-C5C2D89E96B0}"/>
              </a:ext>
            </a:extLst>
          </p:cNvPr>
          <p:cNvCxnSpPr>
            <a:cxnSpLocks/>
            <a:stCxn id="15" idx="6"/>
            <a:endCxn id="5" idx="1"/>
          </p:cNvCxnSpPr>
          <p:nvPr/>
        </p:nvCxnSpPr>
        <p:spPr>
          <a:xfrm flipV="1">
            <a:off x="1061925" y="2866609"/>
            <a:ext cx="3522498" cy="58504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Ovaal 14">
            <a:extLst>
              <a:ext uri="{FF2B5EF4-FFF2-40B4-BE49-F238E27FC236}">
                <a16:creationId xmlns:a16="http://schemas.microsoft.com/office/drawing/2014/main" id="{94BFA1AD-13F6-6DC4-6A65-9CAD05284FC3}"/>
              </a:ext>
            </a:extLst>
          </p:cNvPr>
          <p:cNvSpPr/>
          <p:nvPr/>
        </p:nvSpPr>
        <p:spPr>
          <a:xfrm>
            <a:off x="844755" y="3337560"/>
            <a:ext cx="217170" cy="2281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Tekstvak 18">
            <a:extLst>
              <a:ext uri="{FF2B5EF4-FFF2-40B4-BE49-F238E27FC236}">
                <a16:creationId xmlns:a16="http://schemas.microsoft.com/office/drawing/2014/main" id="{8B6FA9C2-505B-822F-6027-5FAE555ADA53}"/>
              </a:ext>
            </a:extLst>
          </p:cNvPr>
          <p:cNvSpPr txBox="1"/>
          <p:nvPr/>
        </p:nvSpPr>
        <p:spPr>
          <a:xfrm>
            <a:off x="2925443" y="2676764"/>
            <a:ext cx="1535735" cy="461665"/>
          </a:xfrm>
          <a:prstGeom prst="rect">
            <a:avLst/>
          </a:prstGeom>
          <a:solidFill>
            <a:schemeClr val="bg1"/>
          </a:solidFill>
          <a:ln>
            <a:solidFill>
              <a:schemeClr val="tx1"/>
            </a:solidFill>
          </a:ln>
        </p:spPr>
        <p:txBody>
          <a:bodyPr wrap="square" rtlCol="0">
            <a:spAutoFit/>
          </a:bodyPr>
          <a:lstStyle/>
          <a:p>
            <a:pPr algn="ctr"/>
            <a:r>
              <a:rPr lang="en-GB" sz="1200" b="1" dirty="0"/>
              <a:t>Device-enhanced drugs*</a:t>
            </a:r>
          </a:p>
        </p:txBody>
      </p:sp>
      <p:cxnSp>
        <p:nvCxnSpPr>
          <p:cNvPr id="20" name="Gebogen verbindingslijn 19">
            <a:extLst>
              <a:ext uri="{FF2B5EF4-FFF2-40B4-BE49-F238E27FC236}">
                <a16:creationId xmlns:a16="http://schemas.microsoft.com/office/drawing/2014/main" id="{8936AAB4-FA4C-09CE-49A3-E206E20B1641}"/>
              </a:ext>
            </a:extLst>
          </p:cNvPr>
          <p:cNvCxnSpPr>
            <a:cxnSpLocks/>
            <a:stCxn id="15" idx="6"/>
            <a:endCxn id="6" idx="1"/>
          </p:cNvCxnSpPr>
          <p:nvPr/>
        </p:nvCxnSpPr>
        <p:spPr>
          <a:xfrm>
            <a:off x="1061925" y="3451652"/>
            <a:ext cx="3522498" cy="76750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kstvak 22">
            <a:extLst>
              <a:ext uri="{FF2B5EF4-FFF2-40B4-BE49-F238E27FC236}">
                <a16:creationId xmlns:a16="http://schemas.microsoft.com/office/drawing/2014/main" id="{2547F2CA-C9D9-3732-5CD7-815E1157B278}"/>
              </a:ext>
            </a:extLst>
          </p:cNvPr>
          <p:cNvSpPr txBox="1"/>
          <p:nvPr/>
        </p:nvSpPr>
        <p:spPr>
          <a:xfrm>
            <a:off x="2925443" y="3957549"/>
            <a:ext cx="1535736" cy="523220"/>
          </a:xfrm>
          <a:prstGeom prst="rect">
            <a:avLst/>
          </a:prstGeom>
          <a:solidFill>
            <a:schemeClr val="bg1"/>
          </a:solidFill>
          <a:ln>
            <a:solidFill>
              <a:schemeClr val="tx1"/>
            </a:solidFill>
          </a:ln>
        </p:spPr>
        <p:txBody>
          <a:bodyPr wrap="square" rtlCol="0">
            <a:spAutoFit/>
          </a:bodyPr>
          <a:lstStyle/>
          <a:p>
            <a:pPr algn="ctr"/>
            <a:r>
              <a:rPr lang="en-GB" sz="1400" b="1" dirty="0"/>
              <a:t>Drug-enhanced devices**</a:t>
            </a:r>
          </a:p>
        </p:txBody>
      </p:sp>
      <p:cxnSp>
        <p:nvCxnSpPr>
          <p:cNvPr id="25" name="Gebogen verbindingslijn 24">
            <a:extLst>
              <a:ext uri="{FF2B5EF4-FFF2-40B4-BE49-F238E27FC236}">
                <a16:creationId xmlns:a16="http://schemas.microsoft.com/office/drawing/2014/main" id="{374912E7-C38D-D07F-466C-73B188D8F066}"/>
              </a:ext>
            </a:extLst>
          </p:cNvPr>
          <p:cNvCxnSpPr>
            <a:cxnSpLocks/>
            <a:stCxn id="15" idx="6"/>
            <a:endCxn id="7" idx="1"/>
          </p:cNvCxnSpPr>
          <p:nvPr/>
        </p:nvCxnSpPr>
        <p:spPr>
          <a:xfrm>
            <a:off x="1061925" y="3451652"/>
            <a:ext cx="3522498" cy="212005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kstvak 27">
            <a:extLst>
              <a:ext uri="{FF2B5EF4-FFF2-40B4-BE49-F238E27FC236}">
                <a16:creationId xmlns:a16="http://schemas.microsoft.com/office/drawing/2014/main" id="{CB3BF8D5-57EF-6E7F-4E54-A067C77F6225}"/>
              </a:ext>
            </a:extLst>
          </p:cNvPr>
          <p:cNvSpPr txBox="1"/>
          <p:nvPr/>
        </p:nvSpPr>
        <p:spPr>
          <a:xfrm>
            <a:off x="2925443" y="5412314"/>
            <a:ext cx="1535736" cy="307777"/>
          </a:xfrm>
          <a:prstGeom prst="rect">
            <a:avLst/>
          </a:prstGeom>
          <a:solidFill>
            <a:schemeClr val="bg1"/>
          </a:solidFill>
          <a:ln>
            <a:solidFill>
              <a:schemeClr val="tx1"/>
            </a:solidFill>
          </a:ln>
        </p:spPr>
        <p:txBody>
          <a:bodyPr wrap="square" rtlCol="0">
            <a:spAutoFit/>
          </a:bodyPr>
          <a:lstStyle/>
          <a:p>
            <a:pPr algn="ctr"/>
            <a:r>
              <a:rPr lang="en-GB" sz="1400" b="1" dirty="0"/>
              <a:t>Medical devices</a:t>
            </a:r>
          </a:p>
        </p:txBody>
      </p:sp>
      <p:sp>
        <p:nvSpPr>
          <p:cNvPr id="29" name="Tekstvak 28">
            <a:extLst>
              <a:ext uri="{FF2B5EF4-FFF2-40B4-BE49-F238E27FC236}">
                <a16:creationId xmlns:a16="http://schemas.microsoft.com/office/drawing/2014/main" id="{2442DEBB-69C2-361A-BFA4-7380050F2325}"/>
              </a:ext>
            </a:extLst>
          </p:cNvPr>
          <p:cNvSpPr txBox="1"/>
          <p:nvPr/>
        </p:nvSpPr>
        <p:spPr>
          <a:xfrm>
            <a:off x="4853836" y="2712720"/>
            <a:ext cx="1724319" cy="307777"/>
          </a:xfrm>
          <a:prstGeom prst="rect">
            <a:avLst/>
          </a:prstGeom>
          <a:noFill/>
        </p:spPr>
        <p:txBody>
          <a:bodyPr wrap="none" rtlCol="0">
            <a:spAutoFit/>
          </a:bodyPr>
          <a:lstStyle/>
          <a:p>
            <a:pPr algn="ctr"/>
            <a:r>
              <a:rPr lang="en-GB" sz="1400" dirty="0"/>
              <a:t>Medicines regulation</a:t>
            </a:r>
          </a:p>
        </p:txBody>
      </p:sp>
      <p:sp>
        <p:nvSpPr>
          <p:cNvPr id="30" name="Tekstvak 29">
            <a:extLst>
              <a:ext uri="{FF2B5EF4-FFF2-40B4-BE49-F238E27FC236}">
                <a16:creationId xmlns:a16="http://schemas.microsoft.com/office/drawing/2014/main" id="{A9C288F7-A81B-2EB7-EF72-C02122FBCD49}"/>
              </a:ext>
            </a:extLst>
          </p:cNvPr>
          <p:cNvSpPr txBox="1"/>
          <p:nvPr/>
        </p:nvSpPr>
        <p:spPr>
          <a:xfrm>
            <a:off x="4682697" y="4065270"/>
            <a:ext cx="2066591" cy="307777"/>
          </a:xfrm>
          <a:prstGeom prst="rect">
            <a:avLst/>
          </a:prstGeom>
          <a:noFill/>
        </p:spPr>
        <p:txBody>
          <a:bodyPr wrap="none" rtlCol="0">
            <a:spAutoFit/>
          </a:bodyPr>
          <a:lstStyle/>
          <a:p>
            <a:pPr algn="ctr"/>
            <a:r>
              <a:rPr lang="en-GB" sz="1400" dirty="0"/>
              <a:t>Medical device regulation</a:t>
            </a:r>
          </a:p>
        </p:txBody>
      </p:sp>
      <p:sp>
        <p:nvSpPr>
          <p:cNvPr id="39" name="Tekstvak 38">
            <a:extLst>
              <a:ext uri="{FF2B5EF4-FFF2-40B4-BE49-F238E27FC236}">
                <a16:creationId xmlns:a16="http://schemas.microsoft.com/office/drawing/2014/main" id="{3B00D2F6-CA4B-955C-5710-8F30191E7300}"/>
              </a:ext>
            </a:extLst>
          </p:cNvPr>
          <p:cNvSpPr txBox="1"/>
          <p:nvPr/>
        </p:nvSpPr>
        <p:spPr>
          <a:xfrm>
            <a:off x="55855" y="6347546"/>
            <a:ext cx="8844225" cy="461665"/>
          </a:xfrm>
          <a:prstGeom prst="rect">
            <a:avLst/>
          </a:prstGeom>
          <a:noFill/>
        </p:spPr>
        <p:txBody>
          <a:bodyPr wrap="square" rtlCol="0">
            <a:spAutoFit/>
          </a:bodyPr>
          <a:lstStyle/>
          <a:p>
            <a:r>
              <a:rPr lang="en-GB" sz="1200" dirty="0"/>
              <a:t>**device is the primary component / PMOA achieved by physical action; can be assisted by pharmacological, immunological, or metabolic means </a:t>
            </a:r>
          </a:p>
        </p:txBody>
      </p:sp>
      <p:sp>
        <p:nvSpPr>
          <p:cNvPr id="44" name="Tekstvak 43">
            <a:extLst>
              <a:ext uri="{FF2B5EF4-FFF2-40B4-BE49-F238E27FC236}">
                <a16:creationId xmlns:a16="http://schemas.microsoft.com/office/drawing/2014/main" id="{C728C099-41F4-80DD-8825-7E0C11F2F3D8}"/>
              </a:ext>
            </a:extLst>
          </p:cNvPr>
          <p:cNvSpPr txBox="1"/>
          <p:nvPr/>
        </p:nvSpPr>
        <p:spPr>
          <a:xfrm>
            <a:off x="55855" y="5939106"/>
            <a:ext cx="9416104" cy="276999"/>
          </a:xfrm>
          <a:prstGeom prst="rect">
            <a:avLst/>
          </a:prstGeom>
          <a:noFill/>
        </p:spPr>
        <p:txBody>
          <a:bodyPr wrap="none" rtlCol="0">
            <a:spAutoFit/>
          </a:bodyPr>
          <a:lstStyle/>
          <a:p>
            <a:r>
              <a:rPr lang="en-GB" sz="1200" dirty="0"/>
              <a:t>*drug is the primary component / PMOA achieved by pharmacological, immunological, or metabolic means (e.g. enable the delivery of the medicine)</a:t>
            </a:r>
          </a:p>
        </p:txBody>
      </p:sp>
      <p:sp>
        <p:nvSpPr>
          <p:cNvPr id="2" name="Tekstvak 1">
            <a:extLst>
              <a:ext uri="{FF2B5EF4-FFF2-40B4-BE49-F238E27FC236}">
                <a16:creationId xmlns:a16="http://schemas.microsoft.com/office/drawing/2014/main" id="{95AD9FFC-B92B-0836-6E01-B809B24ED220}"/>
              </a:ext>
            </a:extLst>
          </p:cNvPr>
          <p:cNvSpPr txBox="1"/>
          <p:nvPr/>
        </p:nvSpPr>
        <p:spPr>
          <a:xfrm>
            <a:off x="8873576" y="3712190"/>
            <a:ext cx="2899986" cy="1015663"/>
          </a:xfrm>
          <a:prstGeom prst="rect">
            <a:avLst/>
          </a:prstGeom>
          <a:noFill/>
        </p:spPr>
        <p:txBody>
          <a:bodyPr wrap="square" rtlCol="0">
            <a:spAutoFit/>
          </a:bodyPr>
          <a:lstStyle/>
          <a:p>
            <a:pPr marL="285750" indent="-285750">
              <a:buFont typeface="Arial" panose="020B0604020202020204" pitchFamily="34" charset="0"/>
              <a:buChar char="•"/>
            </a:pPr>
            <a:r>
              <a:rPr lang="en-GB" sz="1200" dirty="0"/>
              <a:t>drug-eluting stents;</a:t>
            </a:r>
          </a:p>
          <a:p>
            <a:pPr marL="285750" indent="-285750">
              <a:buFont typeface="Arial" panose="020B0604020202020204" pitchFamily="34" charset="0"/>
              <a:buChar char="•"/>
            </a:pPr>
            <a:r>
              <a:rPr lang="en-GB" sz="1200" dirty="0"/>
              <a:t>bone cement containing an antibiotic;</a:t>
            </a:r>
          </a:p>
          <a:p>
            <a:pPr marL="285750" indent="-285750">
              <a:buFont typeface="Arial" panose="020B0604020202020204" pitchFamily="34" charset="0"/>
              <a:buChar char="•"/>
            </a:pPr>
            <a:r>
              <a:rPr lang="en-GB" sz="1200" dirty="0"/>
              <a:t>catheters coated with heparin or an antibiotic agent;</a:t>
            </a:r>
          </a:p>
          <a:p>
            <a:pPr marL="285750" indent="-285750">
              <a:buFont typeface="Arial" panose="020B0604020202020204" pitchFamily="34" charset="0"/>
              <a:buChar char="•"/>
            </a:pPr>
            <a:r>
              <a:rPr lang="en-GB" sz="1200" dirty="0"/>
              <a:t>condoms coated with spermicides.</a:t>
            </a:r>
          </a:p>
        </p:txBody>
      </p:sp>
      <p:sp>
        <p:nvSpPr>
          <p:cNvPr id="3" name="Tekstvak 2">
            <a:extLst>
              <a:ext uri="{FF2B5EF4-FFF2-40B4-BE49-F238E27FC236}">
                <a16:creationId xmlns:a16="http://schemas.microsoft.com/office/drawing/2014/main" id="{7233D9CC-5041-3912-E20E-995609D5FA0A}"/>
              </a:ext>
            </a:extLst>
          </p:cNvPr>
          <p:cNvSpPr txBox="1"/>
          <p:nvPr/>
        </p:nvSpPr>
        <p:spPr>
          <a:xfrm>
            <a:off x="8879955" y="2148937"/>
            <a:ext cx="2893606" cy="646331"/>
          </a:xfrm>
          <a:prstGeom prst="rect">
            <a:avLst/>
          </a:prstGeom>
          <a:noFill/>
        </p:spPr>
        <p:txBody>
          <a:bodyPr wrap="square" rtlCol="0">
            <a:spAutoFit/>
          </a:bodyPr>
          <a:lstStyle/>
          <a:p>
            <a:pPr marL="285750" indent="-285750">
              <a:buFont typeface="Arial" panose="020B0604020202020204" pitchFamily="34" charset="0"/>
              <a:buChar char="•"/>
            </a:pPr>
            <a:r>
              <a:rPr lang="en-GB" sz="1200" dirty="0"/>
              <a:t>pre-filled syringes and pens</a:t>
            </a:r>
          </a:p>
          <a:p>
            <a:pPr marL="285750" indent="-285750">
              <a:buFont typeface="Arial" panose="020B0604020202020204" pitchFamily="34" charset="0"/>
              <a:buChar char="•"/>
            </a:pPr>
            <a:r>
              <a:rPr lang="en-GB" sz="1200" dirty="0"/>
              <a:t>patches for transdermal drug delivery</a:t>
            </a:r>
          </a:p>
          <a:p>
            <a:pPr marL="285750" indent="-285750">
              <a:buFont typeface="Arial" panose="020B0604020202020204" pitchFamily="34" charset="0"/>
              <a:buChar char="•"/>
            </a:pPr>
            <a:r>
              <a:rPr lang="en-GB" sz="1200" dirty="0"/>
              <a:t>pre-filled inhalers</a:t>
            </a:r>
          </a:p>
        </p:txBody>
      </p:sp>
      <p:sp>
        <p:nvSpPr>
          <p:cNvPr id="10" name="Tekstvak 9">
            <a:extLst>
              <a:ext uri="{FF2B5EF4-FFF2-40B4-BE49-F238E27FC236}">
                <a16:creationId xmlns:a16="http://schemas.microsoft.com/office/drawing/2014/main" id="{C1207F5D-F51A-B370-F02E-9EF541E1C9F0}"/>
              </a:ext>
            </a:extLst>
          </p:cNvPr>
          <p:cNvSpPr txBox="1"/>
          <p:nvPr/>
        </p:nvSpPr>
        <p:spPr>
          <a:xfrm>
            <a:off x="7320351" y="2329561"/>
            <a:ext cx="659348" cy="276999"/>
          </a:xfrm>
          <a:prstGeom prst="rect">
            <a:avLst/>
          </a:prstGeom>
          <a:noFill/>
        </p:spPr>
        <p:txBody>
          <a:bodyPr wrap="none" rtlCol="0">
            <a:spAutoFit/>
          </a:bodyPr>
          <a:lstStyle/>
          <a:p>
            <a:r>
              <a:rPr lang="en-GB" sz="1200" dirty="0"/>
              <a:t>Integral</a:t>
            </a:r>
          </a:p>
        </p:txBody>
      </p:sp>
      <p:sp>
        <p:nvSpPr>
          <p:cNvPr id="12" name="Tekstvak 11">
            <a:extLst>
              <a:ext uri="{FF2B5EF4-FFF2-40B4-BE49-F238E27FC236}">
                <a16:creationId xmlns:a16="http://schemas.microsoft.com/office/drawing/2014/main" id="{4DBCA8AB-FB7C-3BA2-1245-E84FAB0F0066}"/>
              </a:ext>
            </a:extLst>
          </p:cNvPr>
          <p:cNvSpPr txBox="1"/>
          <p:nvPr/>
        </p:nvSpPr>
        <p:spPr>
          <a:xfrm>
            <a:off x="7320351" y="3050955"/>
            <a:ext cx="1360822" cy="461665"/>
          </a:xfrm>
          <a:prstGeom prst="rect">
            <a:avLst/>
          </a:prstGeom>
          <a:noFill/>
        </p:spPr>
        <p:txBody>
          <a:bodyPr wrap="none" rtlCol="0">
            <a:spAutoFit/>
          </a:bodyPr>
          <a:lstStyle/>
          <a:p>
            <a:r>
              <a:rPr lang="en-GB" sz="1200" dirty="0"/>
              <a:t>Co-packaged or </a:t>
            </a:r>
          </a:p>
          <a:p>
            <a:r>
              <a:rPr lang="en-GB" sz="1200" dirty="0"/>
              <a:t>referenced devices</a:t>
            </a:r>
          </a:p>
        </p:txBody>
      </p:sp>
      <p:sp>
        <p:nvSpPr>
          <p:cNvPr id="17" name="Tekstvak 16">
            <a:extLst>
              <a:ext uri="{FF2B5EF4-FFF2-40B4-BE49-F238E27FC236}">
                <a16:creationId xmlns:a16="http://schemas.microsoft.com/office/drawing/2014/main" id="{D17463C7-5B9C-A45B-A43C-4FC53830EB0B}"/>
              </a:ext>
            </a:extLst>
          </p:cNvPr>
          <p:cNvSpPr txBox="1"/>
          <p:nvPr/>
        </p:nvSpPr>
        <p:spPr>
          <a:xfrm>
            <a:off x="8873576" y="3014394"/>
            <a:ext cx="2899985" cy="646331"/>
          </a:xfrm>
          <a:prstGeom prst="rect">
            <a:avLst/>
          </a:prstGeom>
          <a:noFill/>
        </p:spPr>
        <p:txBody>
          <a:bodyPr wrap="square" rtlCol="0">
            <a:spAutoFit/>
          </a:bodyPr>
          <a:lstStyle/>
          <a:p>
            <a:pPr marL="285750" indent="-285750">
              <a:buFont typeface="Arial" panose="020B0604020202020204" pitchFamily="34" charset="0"/>
              <a:buChar char="•"/>
            </a:pPr>
            <a:r>
              <a:rPr lang="en-GB" sz="1200" dirty="0"/>
              <a:t>reusable pen (</a:t>
            </a:r>
            <a:r>
              <a:rPr lang="en-GB" sz="1200" dirty="0" err="1"/>
              <a:t>eg</a:t>
            </a:r>
            <a:r>
              <a:rPr lang="en-GB" sz="1200" dirty="0"/>
              <a:t> for insulin cartridges)</a:t>
            </a:r>
          </a:p>
          <a:p>
            <a:pPr marL="285750" indent="-285750">
              <a:buFont typeface="Arial" panose="020B0604020202020204" pitchFamily="34" charset="0"/>
              <a:buChar char="•"/>
            </a:pPr>
            <a:r>
              <a:rPr lang="en-GB" sz="1200" dirty="0"/>
              <a:t>tablet delivery system with controller for pain management</a:t>
            </a:r>
          </a:p>
        </p:txBody>
      </p:sp>
      <p:cxnSp>
        <p:nvCxnSpPr>
          <p:cNvPr id="21" name="Gebogen verbindingslijn 20">
            <a:extLst>
              <a:ext uri="{FF2B5EF4-FFF2-40B4-BE49-F238E27FC236}">
                <a16:creationId xmlns:a16="http://schemas.microsoft.com/office/drawing/2014/main" id="{115E51CD-FF03-01ED-AEC4-517D2EECC696}"/>
              </a:ext>
            </a:extLst>
          </p:cNvPr>
          <p:cNvCxnSpPr>
            <a:stCxn id="5" idx="3"/>
            <a:endCxn id="10" idx="1"/>
          </p:cNvCxnSpPr>
          <p:nvPr/>
        </p:nvCxnSpPr>
        <p:spPr>
          <a:xfrm flipV="1">
            <a:off x="6847563" y="2468061"/>
            <a:ext cx="472788" cy="39854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Gebogen verbindingslijn 21">
            <a:extLst>
              <a:ext uri="{FF2B5EF4-FFF2-40B4-BE49-F238E27FC236}">
                <a16:creationId xmlns:a16="http://schemas.microsoft.com/office/drawing/2014/main" id="{8451184D-8F86-3896-3CA8-EDF155DC61EA}"/>
              </a:ext>
            </a:extLst>
          </p:cNvPr>
          <p:cNvCxnSpPr>
            <a:cxnSpLocks/>
            <a:stCxn id="5" idx="3"/>
            <a:endCxn id="12" idx="1"/>
          </p:cNvCxnSpPr>
          <p:nvPr/>
        </p:nvCxnSpPr>
        <p:spPr>
          <a:xfrm>
            <a:off x="6847563" y="2866609"/>
            <a:ext cx="472788" cy="41517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Rechthoek 15">
            <a:extLst>
              <a:ext uri="{FF2B5EF4-FFF2-40B4-BE49-F238E27FC236}">
                <a16:creationId xmlns:a16="http://schemas.microsoft.com/office/drawing/2014/main" id="{4FA6D732-E152-2ABE-90C0-7EFF9F096ECF}"/>
              </a:ext>
            </a:extLst>
          </p:cNvPr>
          <p:cNvSpPr/>
          <p:nvPr/>
        </p:nvSpPr>
        <p:spPr>
          <a:xfrm>
            <a:off x="2675919" y="2043291"/>
            <a:ext cx="9264290" cy="2844609"/>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B1EB5BA5-FCA7-1B0B-8F62-E9ACD60B1992}"/>
              </a:ext>
            </a:extLst>
          </p:cNvPr>
          <p:cNvSpPr txBox="1"/>
          <p:nvPr/>
        </p:nvSpPr>
        <p:spPr>
          <a:xfrm>
            <a:off x="330172" y="214313"/>
            <a:ext cx="8058616" cy="369332"/>
          </a:xfrm>
          <a:prstGeom prst="rect">
            <a:avLst/>
          </a:prstGeom>
          <a:noFill/>
        </p:spPr>
        <p:txBody>
          <a:bodyPr wrap="none" rtlCol="0">
            <a:spAutoFit/>
          </a:bodyPr>
          <a:lstStyle/>
          <a:p>
            <a:r>
              <a:rPr lang="en-GB" dirty="0">
                <a:solidFill>
                  <a:schemeClr val="bg2"/>
                </a:solidFill>
              </a:rPr>
              <a:t>There is common agreement about type of drug-device combination products</a:t>
            </a:r>
          </a:p>
        </p:txBody>
      </p:sp>
      <p:sp>
        <p:nvSpPr>
          <p:cNvPr id="36" name="Linkeraccolade 35">
            <a:extLst>
              <a:ext uri="{FF2B5EF4-FFF2-40B4-BE49-F238E27FC236}">
                <a16:creationId xmlns:a16="http://schemas.microsoft.com/office/drawing/2014/main" id="{D80A5205-546C-66FD-0023-FDFF83A05EE8}"/>
              </a:ext>
            </a:extLst>
          </p:cNvPr>
          <p:cNvSpPr/>
          <p:nvPr/>
        </p:nvSpPr>
        <p:spPr>
          <a:xfrm>
            <a:off x="8664312" y="3020497"/>
            <a:ext cx="235768" cy="45762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38" name="Linkeraccolade 37">
            <a:extLst>
              <a:ext uri="{FF2B5EF4-FFF2-40B4-BE49-F238E27FC236}">
                <a16:creationId xmlns:a16="http://schemas.microsoft.com/office/drawing/2014/main" id="{A9E1BCC1-FFE1-A629-4C23-A258AEC72C1E}"/>
              </a:ext>
            </a:extLst>
          </p:cNvPr>
          <p:cNvSpPr/>
          <p:nvPr/>
        </p:nvSpPr>
        <p:spPr>
          <a:xfrm>
            <a:off x="8664312" y="2246224"/>
            <a:ext cx="235768" cy="45762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40" name="Linkeraccolade 39">
            <a:extLst>
              <a:ext uri="{FF2B5EF4-FFF2-40B4-BE49-F238E27FC236}">
                <a16:creationId xmlns:a16="http://schemas.microsoft.com/office/drawing/2014/main" id="{630C9542-18DE-D050-CF86-2D32950E947F}"/>
              </a:ext>
            </a:extLst>
          </p:cNvPr>
          <p:cNvSpPr/>
          <p:nvPr/>
        </p:nvSpPr>
        <p:spPr>
          <a:xfrm>
            <a:off x="8664312" y="3702596"/>
            <a:ext cx="209264" cy="103780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cxnSp>
        <p:nvCxnSpPr>
          <p:cNvPr id="42" name="Rechte verbindingslijn met pijl 41">
            <a:extLst>
              <a:ext uri="{FF2B5EF4-FFF2-40B4-BE49-F238E27FC236}">
                <a16:creationId xmlns:a16="http://schemas.microsoft.com/office/drawing/2014/main" id="{068DB8A6-3F41-65A4-C5F1-A7C7D804169E}"/>
              </a:ext>
            </a:extLst>
          </p:cNvPr>
          <p:cNvCxnSpPr>
            <a:cxnSpLocks/>
            <a:stCxn id="6" idx="3"/>
          </p:cNvCxnSpPr>
          <p:nvPr/>
        </p:nvCxnSpPr>
        <p:spPr>
          <a:xfrm>
            <a:off x="6847563" y="4219159"/>
            <a:ext cx="1554315" cy="0"/>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9486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hthoek 25">
            <a:extLst>
              <a:ext uri="{FF2B5EF4-FFF2-40B4-BE49-F238E27FC236}">
                <a16:creationId xmlns:a16="http://schemas.microsoft.com/office/drawing/2014/main" id="{DCB767CE-4608-70FF-3FB5-D869B70040C5}"/>
              </a:ext>
            </a:extLst>
          </p:cNvPr>
          <p:cNvSpPr/>
          <p:nvPr/>
        </p:nvSpPr>
        <p:spPr>
          <a:xfrm>
            <a:off x="7295946" y="969024"/>
            <a:ext cx="4191938" cy="919273"/>
          </a:xfrm>
          <a:prstGeom prst="rect">
            <a:avLst/>
          </a:prstGeom>
          <a:solidFill>
            <a:schemeClr val="bg1">
              <a:lumMod val="85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Rechthoek 3">
            <a:extLst>
              <a:ext uri="{FF2B5EF4-FFF2-40B4-BE49-F238E27FC236}">
                <a16:creationId xmlns:a16="http://schemas.microsoft.com/office/drawing/2014/main" id="{187E742C-BE54-4139-D6EC-0F2BAD1ACE43}"/>
              </a:ext>
            </a:extLst>
          </p:cNvPr>
          <p:cNvSpPr/>
          <p:nvPr/>
        </p:nvSpPr>
        <p:spPr>
          <a:xfrm>
            <a:off x="4584423" y="114829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C4E43166-CE44-3ADA-B6D9-1592010E74DD}"/>
              </a:ext>
            </a:extLst>
          </p:cNvPr>
          <p:cNvSpPr/>
          <p:nvPr/>
        </p:nvSpPr>
        <p:spPr>
          <a:xfrm>
            <a:off x="4584423" y="250084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9830253F-8E88-DC86-6806-F7627D0EE345}"/>
              </a:ext>
            </a:extLst>
          </p:cNvPr>
          <p:cNvSpPr/>
          <p:nvPr/>
        </p:nvSpPr>
        <p:spPr>
          <a:xfrm>
            <a:off x="4584423" y="385339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3C3CB4DB-98F7-1DFA-0BB9-E8864BCE66AC}"/>
              </a:ext>
            </a:extLst>
          </p:cNvPr>
          <p:cNvSpPr/>
          <p:nvPr/>
        </p:nvSpPr>
        <p:spPr>
          <a:xfrm>
            <a:off x="4584423" y="520594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ekstvak 7">
            <a:extLst>
              <a:ext uri="{FF2B5EF4-FFF2-40B4-BE49-F238E27FC236}">
                <a16:creationId xmlns:a16="http://schemas.microsoft.com/office/drawing/2014/main" id="{9D84761B-8363-319B-AD4C-5A4348D7DA6C}"/>
              </a:ext>
            </a:extLst>
          </p:cNvPr>
          <p:cNvSpPr txBox="1"/>
          <p:nvPr/>
        </p:nvSpPr>
        <p:spPr>
          <a:xfrm>
            <a:off x="4682697" y="5417820"/>
            <a:ext cx="2066591" cy="307777"/>
          </a:xfrm>
          <a:prstGeom prst="rect">
            <a:avLst/>
          </a:prstGeom>
          <a:noFill/>
        </p:spPr>
        <p:txBody>
          <a:bodyPr wrap="none" rtlCol="0">
            <a:spAutoFit/>
          </a:bodyPr>
          <a:lstStyle/>
          <a:p>
            <a:pPr algn="ctr"/>
            <a:r>
              <a:rPr lang="en-GB" sz="1400" dirty="0"/>
              <a:t>Medical device regulation</a:t>
            </a:r>
          </a:p>
        </p:txBody>
      </p:sp>
      <p:sp>
        <p:nvSpPr>
          <p:cNvPr id="9" name="Tekstvak 8">
            <a:extLst>
              <a:ext uri="{FF2B5EF4-FFF2-40B4-BE49-F238E27FC236}">
                <a16:creationId xmlns:a16="http://schemas.microsoft.com/office/drawing/2014/main" id="{E9ECF407-351F-CC30-C200-1AC68DF6F93A}"/>
              </a:ext>
            </a:extLst>
          </p:cNvPr>
          <p:cNvSpPr txBox="1"/>
          <p:nvPr/>
        </p:nvSpPr>
        <p:spPr>
          <a:xfrm>
            <a:off x="4853836" y="1360170"/>
            <a:ext cx="1724319" cy="307777"/>
          </a:xfrm>
          <a:prstGeom prst="rect">
            <a:avLst/>
          </a:prstGeom>
          <a:noFill/>
        </p:spPr>
        <p:txBody>
          <a:bodyPr wrap="none" rtlCol="0">
            <a:spAutoFit/>
          </a:bodyPr>
          <a:lstStyle/>
          <a:p>
            <a:pPr algn="ctr"/>
            <a:r>
              <a:rPr lang="en-GB" sz="1400" dirty="0"/>
              <a:t>Medicines regulation</a:t>
            </a:r>
          </a:p>
        </p:txBody>
      </p:sp>
      <p:cxnSp>
        <p:nvCxnSpPr>
          <p:cNvPr id="11" name="Gebogen verbindingslijn 10">
            <a:extLst>
              <a:ext uri="{FF2B5EF4-FFF2-40B4-BE49-F238E27FC236}">
                <a16:creationId xmlns:a16="http://schemas.microsoft.com/office/drawing/2014/main" id="{D2000D27-17FC-9D59-D7BD-65FDE6A30990}"/>
              </a:ext>
            </a:extLst>
          </p:cNvPr>
          <p:cNvCxnSpPr>
            <a:cxnSpLocks/>
            <a:stCxn id="15" idx="6"/>
            <a:endCxn id="4" idx="1"/>
          </p:cNvCxnSpPr>
          <p:nvPr/>
        </p:nvCxnSpPr>
        <p:spPr>
          <a:xfrm flipV="1">
            <a:off x="1061925" y="1514059"/>
            <a:ext cx="3522498" cy="193759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kstvak 12">
            <a:extLst>
              <a:ext uri="{FF2B5EF4-FFF2-40B4-BE49-F238E27FC236}">
                <a16:creationId xmlns:a16="http://schemas.microsoft.com/office/drawing/2014/main" id="{F5302C52-39EF-C48C-300F-7A85418BB0CF}"/>
              </a:ext>
            </a:extLst>
          </p:cNvPr>
          <p:cNvSpPr txBox="1"/>
          <p:nvPr/>
        </p:nvSpPr>
        <p:spPr>
          <a:xfrm>
            <a:off x="2925443" y="1360170"/>
            <a:ext cx="1535734" cy="276999"/>
          </a:xfrm>
          <a:prstGeom prst="rect">
            <a:avLst/>
          </a:prstGeom>
          <a:solidFill>
            <a:schemeClr val="bg1"/>
          </a:solidFill>
          <a:ln>
            <a:solidFill>
              <a:schemeClr val="tx1"/>
            </a:solidFill>
          </a:ln>
        </p:spPr>
        <p:txBody>
          <a:bodyPr wrap="square" rtlCol="0">
            <a:spAutoFit/>
          </a:bodyPr>
          <a:lstStyle/>
          <a:p>
            <a:pPr algn="ctr"/>
            <a:r>
              <a:rPr lang="en-GB" sz="1200" b="1" dirty="0"/>
              <a:t>Drugs / biologics</a:t>
            </a:r>
          </a:p>
        </p:txBody>
      </p:sp>
      <p:cxnSp>
        <p:nvCxnSpPr>
          <p:cNvPr id="14" name="Gebogen verbindingslijn 13">
            <a:extLst>
              <a:ext uri="{FF2B5EF4-FFF2-40B4-BE49-F238E27FC236}">
                <a16:creationId xmlns:a16="http://schemas.microsoft.com/office/drawing/2014/main" id="{BC448A79-AFF8-C29A-D0E3-C5C2D89E96B0}"/>
              </a:ext>
            </a:extLst>
          </p:cNvPr>
          <p:cNvCxnSpPr>
            <a:cxnSpLocks/>
            <a:stCxn id="15" idx="6"/>
            <a:endCxn id="5" idx="1"/>
          </p:cNvCxnSpPr>
          <p:nvPr/>
        </p:nvCxnSpPr>
        <p:spPr>
          <a:xfrm flipV="1">
            <a:off x="1061925" y="2866609"/>
            <a:ext cx="3522498" cy="58504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Ovaal 14">
            <a:extLst>
              <a:ext uri="{FF2B5EF4-FFF2-40B4-BE49-F238E27FC236}">
                <a16:creationId xmlns:a16="http://schemas.microsoft.com/office/drawing/2014/main" id="{94BFA1AD-13F6-6DC4-6A65-9CAD05284FC3}"/>
              </a:ext>
            </a:extLst>
          </p:cNvPr>
          <p:cNvSpPr/>
          <p:nvPr/>
        </p:nvSpPr>
        <p:spPr>
          <a:xfrm>
            <a:off x="844755" y="3337560"/>
            <a:ext cx="217170" cy="2281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Tekstvak 18">
            <a:extLst>
              <a:ext uri="{FF2B5EF4-FFF2-40B4-BE49-F238E27FC236}">
                <a16:creationId xmlns:a16="http://schemas.microsoft.com/office/drawing/2014/main" id="{8B6FA9C2-505B-822F-6027-5FAE555ADA53}"/>
              </a:ext>
            </a:extLst>
          </p:cNvPr>
          <p:cNvSpPr txBox="1"/>
          <p:nvPr/>
        </p:nvSpPr>
        <p:spPr>
          <a:xfrm>
            <a:off x="2925443" y="2676764"/>
            <a:ext cx="1535735" cy="461665"/>
          </a:xfrm>
          <a:prstGeom prst="rect">
            <a:avLst/>
          </a:prstGeom>
          <a:solidFill>
            <a:schemeClr val="bg1"/>
          </a:solidFill>
          <a:ln>
            <a:solidFill>
              <a:schemeClr val="tx1"/>
            </a:solidFill>
          </a:ln>
        </p:spPr>
        <p:txBody>
          <a:bodyPr wrap="square" rtlCol="0">
            <a:spAutoFit/>
          </a:bodyPr>
          <a:lstStyle/>
          <a:p>
            <a:pPr algn="ctr"/>
            <a:r>
              <a:rPr lang="en-GB" sz="1200" b="1" dirty="0"/>
              <a:t>Device-enhanced drugs*</a:t>
            </a:r>
          </a:p>
        </p:txBody>
      </p:sp>
      <p:cxnSp>
        <p:nvCxnSpPr>
          <p:cNvPr id="20" name="Gebogen verbindingslijn 19">
            <a:extLst>
              <a:ext uri="{FF2B5EF4-FFF2-40B4-BE49-F238E27FC236}">
                <a16:creationId xmlns:a16="http://schemas.microsoft.com/office/drawing/2014/main" id="{8936AAB4-FA4C-09CE-49A3-E206E20B1641}"/>
              </a:ext>
            </a:extLst>
          </p:cNvPr>
          <p:cNvCxnSpPr>
            <a:cxnSpLocks/>
            <a:stCxn id="15" idx="6"/>
            <a:endCxn id="6" idx="1"/>
          </p:cNvCxnSpPr>
          <p:nvPr/>
        </p:nvCxnSpPr>
        <p:spPr>
          <a:xfrm>
            <a:off x="1061925" y="3451652"/>
            <a:ext cx="3522498" cy="76750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kstvak 22">
            <a:extLst>
              <a:ext uri="{FF2B5EF4-FFF2-40B4-BE49-F238E27FC236}">
                <a16:creationId xmlns:a16="http://schemas.microsoft.com/office/drawing/2014/main" id="{2547F2CA-C9D9-3732-5CD7-815E1157B278}"/>
              </a:ext>
            </a:extLst>
          </p:cNvPr>
          <p:cNvSpPr txBox="1"/>
          <p:nvPr/>
        </p:nvSpPr>
        <p:spPr>
          <a:xfrm>
            <a:off x="2925443" y="3957549"/>
            <a:ext cx="1535736" cy="523220"/>
          </a:xfrm>
          <a:prstGeom prst="rect">
            <a:avLst/>
          </a:prstGeom>
          <a:solidFill>
            <a:schemeClr val="bg1"/>
          </a:solidFill>
          <a:ln>
            <a:solidFill>
              <a:schemeClr val="tx1"/>
            </a:solidFill>
          </a:ln>
        </p:spPr>
        <p:txBody>
          <a:bodyPr wrap="square" rtlCol="0">
            <a:spAutoFit/>
          </a:bodyPr>
          <a:lstStyle/>
          <a:p>
            <a:pPr algn="ctr"/>
            <a:r>
              <a:rPr lang="en-GB" sz="1400" b="1" dirty="0"/>
              <a:t>Drug-enhanced devices**</a:t>
            </a:r>
          </a:p>
        </p:txBody>
      </p:sp>
      <p:cxnSp>
        <p:nvCxnSpPr>
          <p:cNvPr id="25" name="Gebogen verbindingslijn 24">
            <a:extLst>
              <a:ext uri="{FF2B5EF4-FFF2-40B4-BE49-F238E27FC236}">
                <a16:creationId xmlns:a16="http://schemas.microsoft.com/office/drawing/2014/main" id="{374912E7-C38D-D07F-466C-73B188D8F066}"/>
              </a:ext>
            </a:extLst>
          </p:cNvPr>
          <p:cNvCxnSpPr>
            <a:cxnSpLocks/>
            <a:stCxn id="15" idx="6"/>
            <a:endCxn id="7" idx="1"/>
          </p:cNvCxnSpPr>
          <p:nvPr/>
        </p:nvCxnSpPr>
        <p:spPr>
          <a:xfrm>
            <a:off x="1061925" y="3451652"/>
            <a:ext cx="3522498" cy="212005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kstvak 27">
            <a:extLst>
              <a:ext uri="{FF2B5EF4-FFF2-40B4-BE49-F238E27FC236}">
                <a16:creationId xmlns:a16="http://schemas.microsoft.com/office/drawing/2014/main" id="{CB3BF8D5-57EF-6E7F-4E54-A067C77F6225}"/>
              </a:ext>
            </a:extLst>
          </p:cNvPr>
          <p:cNvSpPr txBox="1"/>
          <p:nvPr/>
        </p:nvSpPr>
        <p:spPr>
          <a:xfrm>
            <a:off x="2925443" y="5412314"/>
            <a:ext cx="1535736" cy="307777"/>
          </a:xfrm>
          <a:prstGeom prst="rect">
            <a:avLst/>
          </a:prstGeom>
          <a:solidFill>
            <a:schemeClr val="bg1"/>
          </a:solidFill>
          <a:ln>
            <a:solidFill>
              <a:schemeClr val="tx1"/>
            </a:solidFill>
          </a:ln>
        </p:spPr>
        <p:txBody>
          <a:bodyPr wrap="square" rtlCol="0">
            <a:spAutoFit/>
          </a:bodyPr>
          <a:lstStyle/>
          <a:p>
            <a:pPr algn="ctr"/>
            <a:r>
              <a:rPr lang="en-GB" sz="1400" b="1" dirty="0"/>
              <a:t>Medical devices</a:t>
            </a:r>
          </a:p>
        </p:txBody>
      </p:sp>
      <p:sp>
        <p:nvSpPr>
          <p:cNvPr id="29" name="Tekstvak 28">
            <a:extLst>
              <a:ext uri="{FF2B5EF4-FFF2-40B4-BE49-F238E27FC236}">
                <a16:creationId xmlns:a16="http://schemas.microsoft.com/office/drawing/2014/main" id="{2442DEBB-69C2-361A-BFA4-7380050F2325}"/>
              </a:ext>
            </a:extLst>
          </p:cNvPr>
          <p:cNvSpPr txBox="1"/>
          <p:nvPr/>
        </p:nvSpPr>
        <p:spPr>
          <a:xfrm>
            <a:off x="4853836" y="2712720"/>
            <a:ext cx="1724319" cy="307777"/>
          </a:xfrm>
          <a:prstGeom prst="rect">
            <a:avLst/>
          </a:prstGeom>
          <a:noFill/>
        </p:spPr>
        <p:txBody>
          <a:bodyPr wrap="none" rtlCol="0">
            <a:spAutoFit/>
          </a:bodyPr>
          <a:lstStyle/>
          <a:p>
            <a:pPr algn="ctr"/>
            <a:r>
              <a:rPr lang="en-GB" sz="1400" dirty="0"/>
              <a:t>Medicines regulation</a:t>
            </a:r>
          </a:p>
        </p:txBody>
      </p:sp>
      <p:sp>
        <p:nvSpPr>
          <p:cNvPr id="30" name="Tekstvak 29">
            <a:extLst>
              <a:ext uri="{FF2B5EF4-FFF2-40B4-BE49-F238E27FC236}">
                <a16:creationId xmlns:a16="http://schemas.microsoft.com/office/drawing/2014/main" id="{A9C288F7-A81B-2EB7-EF72-C02122FBCD49}"/>
              </a:ext>
            </a:extLst>
          </p:cNvPr>
          <p:cNvSpPr txBox="1"/>
          <p:nvPr/>
        </p:nvSpPr>
        <p:spPr>
          <a:xfrm>
            <a:off x="4682697" y="4065270"/>
            <a:ext cx="2066591" cy="307777"/>
          </a:xfrm>
          <a:prstGeom prst="rect">
            <a:avLst/>
          </a:prstGeom>
          <a:noFill/>
        </p:spPr>
        <p:txBody>
          <a:bodyPr wrap="none" rtlCol="0">
            <a:spAutoFit/>
          </a:bodyPr>
          <a:lstStyle/>
          <a:p>
            <a:pPr algn="ctr"/>
            <a:r>
              <a:rPr lang="en-GB" sz="1400" dirty="0"/>
              <a:t>Medical device regulation</a:t>
            </a:r>
          </a:p>
        </p:txBody>
      </p:sp>
      <p:sp>
        <p:nvSpPr>
          <p:cNvPr id="39" name="Tekstvak 38">
            <a:extLst>
              <a:ext uri="{FF2B5EF4-FFF2-40B4-BE49-F238E27FC236}">
                <a16:creationId xmlns:a16="http://schemas.microsoft.com/office/drawing/2014/main" id="{3B00D2F6-CA4B-955C-5710-8F30191E7300}"/>
              </a:ext>
            </a:extLst>
          </p:cNvPr>
          <p:cNvSpPr txBox="1"/>
          <p:nvPr/>
        </p:nvSpPr>
        <p:spPr>
          <a:xfrm>
            <a:off x="491490" y="6377940"/>
            <a:ext cx="8550910" cy="461665"/>
          </a:xfrm>
          <a:prstGeom prst="rect">
            <a:avLst/>
          </a:prstGeom>
          <a:noFill/>
        </p:spPr>
        <p:txBody>
          <a:bodyPr wrap="square" rtlCol="0">
            <a:spAutoFit/>
          </a:bodyPr>
          <a:lstStyle/>
          <a:p>
            <a:r>
              <a:rPr lang="en-GB" sz="1200" dirty="0"/>
              <a:t>**device is the primary component / PMOA achieved by physical action; can be assisted by pharmacological, immunological, or metabolic means </a:t>
            </a:r>
          </a:p>
        </p:txBody>
      </p:sp>
      <p:sp>
        <p:nvSpPr>
          <p:cNvPr id="44" name="Tekstvak 43">
            <a:extLst>
              <a:ext uri="{FF2B5EF4-FFF2-40B4-BE49-F238E27FC236}">
                <a16:creationId xmlns:a16="http://schemas.microsoft.com/office/drawing/2014/main" id="{C728C099-41F4-80DD-8825-7E0C11F2F3D8}"/>
              </a:ext>
            </a:extLst>
          </p:cNvPr>
          <p:cNvSpPr txBox="1"/>
          <p:nvPr/>
        </p:nvSpPr>
        <p:spPr>
          <a:xfrm>
            <a:off x="491490" y="5982410"/>
            <a:ext cx="9416104" cy="276999"/>
          </a:xfrm>
          <a:prstGeom prst="rect">
            <a:avLst/>
          </a:prstGeom>
          <a:noFill/>
        </p:spPr>
        <p:txBody>
          <a:bodyPr wrap="none" rtlCol="0">
            <a:spAutoFit/>
          </a:bodyPr>
          <a:lstStyle/>
          <a:p>
            <a:r>
              <a:rPr lang="en-GB" sz="1200" dirty="0"/>
              <a:t>*drug is the primary component / PMOA achieved by pharmacological, immunological, or metabolic means (e.g. enable the delivery of the medicine)</a:t>
            </a:r>
          </a:p>
        </p:txBody>
      </p:sp>
      <p:sp>
        <p:nvSpPr>
          <p:cNvPr id="2" name="Tekstvak 1">
            <a:extLst>
              <a:ext uri="{FF2B5EF4-FFF2-40B4-BE49-F238E27FC236}">
                <a16:creationId xmlns:a16="http://schemas.microsoft.com/office/drawing/2014/main" id="{95AD9FFC-B92B-0836-6E01-B809B24ED220}"/>
              </a:ext>
            </a:extLst>
          </p:cNvPr>
          <p:cNvSpPr txBox="1"/>
          <p:nvPr/>
        </p:nvSpPr>
        <p:spPr>
          <a:xfrm>
            <a:off x="8873576" y="3712190"/>
            <a:ext cx="2899986" cy="1015663"/>
          </a:xfrm>
          <a:prstGeom prst="rect">
            <a:avLst/>
          </a:prstGeom>
          <a:noFill/>
        </p:spPr>
        <p:txBody>
          <a:bodyPr wrap="square" rtlCol="0">
            <a:spAutoFit/>
          </a:bodyPr>
          <a:lstStyle/>
          <a:p>
            <a:pPr marL="285750" indent="-285750">
              <a:buFont typeface="Arial" panose="020B0604020202020204" pitchFamily="34" charset="0"/>
              <a:buChar char="•"/>
            </a:pPr>
            <a:r>
              <a:rPr lang="en-GB" sz="1200" dirty="0"/>
              <a:t>drug-eluting stents;</a:t>
            </a:r>
          </a:p>
          <a:p>
            <a:pPr marL="285750" indent="-285750">
              <a:buFont typeface="Arial" panose="020B0604020202020204" pitchFamily="34" charset="0"/>
              <a:buChar char="•"/>
            </a:pPr>
            <a:r>
              <a:rPr lang="en-GB" sz="1200" dirty="0"/>
              <a:t>bone cement containing an antibiotic;</a:t>
            </a:r>
          </a:p>
          <a:p>
            <a:pPr marL="285750" indent="-285750">
              <a:buFont typeface="Arial" panose="020B0604020202020204" pitchFamily="34" charset="0"/>
              <a:buChar char="•"/>
            </a:pPr>
            <a:r>
              <a:rPr lang="en-GB" sz="1200" dirty="0"/>
              <a:t>catheters coated with heparin or an antibiotic agent;</a:t>
            </a:r>
          </a:p>
          <a:p>
            <a:pPr marL="285750" indent="-285750">
              <a:buFont typeface="Arial" panose="020B0604020202020204" pitchFamily="34" charset="0"/>
              <a:buChar char="•"/>
            </a:pPr>
            <a:r>
              <a:rPr lang="en-GB" sz="1200" dirty="0"/>
              <a:t>condoms coated with spermicides.</a:t>
            </a:r>
          </a:p>
        </p:txBody>
      </p:sp>
      <p:sp>
        <p:nvSpPr>
          <p:cNvPr id="3" name="Tekstvak 2">
            <a:extLst>
              <a:ext uri="{FF2B5EF4-FFF2-40B4-BE49-F238E27FC236}">
                <a16:creationId xmlns:a16="http://schemas.microsoft.com/office/drawing/2014/main" id="{7233D9CC-5041-3912-E20E-995609D5FA0A}"/>
              </a:ext>
            </a:extLst>
          </p:cNvPr>
          <p:cNvSpPr txBox="1"/>
          <p:nvPr/>
        </p:nvSpPr>
        <p:spPr>
          <a:xfrm>
            <a:off x="8879955" y="2148937"/>
            <a:ext cx="2893606" cy="646331"/>
          </a:xfrm>
          <a:prstGeom prst="rect">
            <a:avLst/>
          </a:prstGeom>
          <a:noFill/>
        </p:spPr>
        <p:txBody>
          <a:bodyPr wrap="square" rtlCol="0">
            <a:spAutoFit/>
          </a:bodyPr>
          <a:lstStyle/>
          <a:p>
            <a:pPr marL="285750" indent="-285750">
              <a:buFont typeface="Arial" panose="020B0604020202020204" pitchFamily="34" charset="0"/>
              <a:buChar char="•"/>
            </a:pPr>
            <a:r>
              <a:rPr lang="en-GB" sz="1200" dirty="0"/>
              <a:t>pre-filled syringes and pens</a:t>
            </a:r>
          </a:p>
          <a:p>
            <a:pPr marL="285750" indent="-285750">
              <a:buFont typeface="Arial" panose="020B0604020202020204" pitchFamily="34" charset="0"/>
              <a:buChar char="•"/>
            </a:pPr>
            <a:r>
              <a:rPr lang="en-GB" sz="1200" dirty="0"/>
              <a:t>patches for transdermal drug delivery</a:t>
            </a:r>
          </a:p>
          <a:p>
            <a:pPr marL="285750" indent="-285750">
              <a:buFont typeface="Arial" panose="020B0604020202020204" pitchFamily="34" charset="0"/>
              <a:buChar char="•"/>
            </a:pPr>
            <a:r>
              <a:rPr lang="en-GB" sz="1200" dirty="0"/>
              <a:t>pre-filled inhalers</a:t>
            </a:r>
          </a:p>
        </p:txBody>
      </p:sp>
      <p:sp>
        <p:nvSpPr>
          <p:cNvPr id="10" name="Tekstvak 9">
            <a:extLst>
              <a:ext uri="{FF2B5EF4-FFF2-40B4-BE49-F238E27FC236}">
                <a16:creationId xmlns:a16="http://schemas.microsoft.com/office/drawing/2014/main" id="{C1207F5D-F51A-B370-F02E-9EF541E1C9F0}"/>
              </a:ext>
            </a:extLst>
          </p:cNvPr>
          <p:cNvSpPr txBox="1"/>
          <p:nvPr/>
        </p:nvSpPr>
        <p:spPr>
          <a:xfrm>
            <a:off x="7320351" y="2329561"/>
            <a:ext cx="659348" cy="276999"/>
          </a:xfrm>
          <a:prstGeom prst="rect">
            <a:avLst/>
          </a:prstGeom>
          <a:noFill/>
        </p:spPr>
        <p:txBody>
          <a:bodyPr wrap="none" rtlCol="0">
            <a:spAutoFit/>
          </a:bodyPr>
          <a:lstStyle/>
          <a:p>
            <a:r>
              <a:rPr lang="en-GB" sz="1200" dirty="0"/>
              <a:t>Integral</a:t>
            </a:r>
          </a:p>
        </p:txBody>
      </p:sp>
      <p:sp>
        <p:nvSpPr>
          <p:cNvPr id="12" name="Tekstvak 11">
            <a:extLst>
              <a:ext uri="{FF2B5EF4-FFF2-40B4-BE49-F238E27FC236}">
                <a16:creationId xmlns:a16="http://schemas.microsoft.com/office/drawing/2014/main" id="{4DBCA8AB-FB7C-3BA2-1245-E84FAB0F0066}"/>
              </a:ext>
            </a:extLst>
          </p:cNvPr>
          <p:cNvSpPr txBox="1"/>
          <p:nvPr/>
        </p:nvSpPr>
        <p:spPr>
          <a:xfrm>
            <a:off x="7320351" y="3050955"/>
            <a:ext cx="1360822" cy="461665"/>
          </a:xfrm>
          <a:prstGeom prst="rect">
            <a:avLst/>
          </a:prstGeom>
          <a:noFill/>
        </p:spPr>
        <p:txBody>
          <a:bodyPr wrap="none" rtlCol="0">
            <a:spAutoFit/>
          </a:bodyPr>
          <a:lstStyle/>
          <a:p>
            <a:r>
              <a:rPr lang="en-GB" sz="1200" dirty="0"/>
              <a:t>Co-packaged or </a:t>
            </a:r>
          </a:p>
          <a:p>
            <a:r>
              <a:rPr lang="en-GB" sz="1200" dirty="0"/>
              <a:t>referenced devices</a:t>
            </a:r>
          </a:p>
        </p:txBody>
      </p:sp>
      <p:sp>
        <p:nvSpPr>
          <p:cNvPr id="17" name="Tekstvak 16">
            <a:extLst>
              <a:ext uri="{FF2B5EF4-FFF2-40B4-BE49-F238E27FC236}">
                <a16:creationId xmlns:a16="http://schemas.microsoft.com/office/drawing/2014/main" id="{D17463C7-5B9C-A45B-A43C-4FC53830EB0B}"/>
              </a:ext>
            </a:extLst>
          </p:cNvPr>
          <p:cNvSpPr txBox="1"/>
          <p:nvPr/>
        </p:nvSpPr>
        <p:spPr>
          <a:xfrm>
            <a:off x="8873576" y="3014394"/>
            <a:ext cx="2899985" cy="646331"/>
          </a:xfrm>
          <a:prstGeom prst="rect">
            <a:avLst/>
          </a:prstGeom>
          <a:noFill/>
        </p:spPr>
        <p:txBody>
          <a:bodyPr wrap="square" rtlCol="0">
            <a:spAutoFit/>
          </a:bodyPr>
          <a:lstStyle/>
          <a:p>
            <a:pPr marL="285750" indent="-285750">
              <a:buFont typeface="Arial" panose="020B0604020202020204" pitchFamily="34" charset="0"/>
              <a:buChar char="•"/>
            </a:pPr>
            <a:r>
              <a:rPr lang="en-GB" sz="1200" dirty="0"/>
              <a:t>reusable pen (</a:t>
            </a:r>
            <a:r>
              <a:rPr lang="en-GB" sz="1200" dirty="0" err="1"/>
              <a:t>eg</a:t>
            </a:r>
            <a:r>
              <a:rPr lang="en-GB" sz="1200" dirty="0"/>
              <a:t> for insulin cartridges)</a:t>
            </a:r>
          </a:p>
          <a:p>
            <a:pPr marL="285750" indent="-285750">
              <a:buFont typeface="Arial" panose="020B0604020202020204" pitchFamily="34" charset="0"/>
              <a:buChar char="•"/>
            </a:pPr>
            <a:r>
              <a:rPr lang="en-GB" sz="1200" dirty="0"/>
              <a:t>tablet delivery system with controller for pain management</a:t>
            </a:r>
          </a:p>
        </p:txBody>
      </p:sp>
      <p:cxnSp>
        <p:nvCxnSpPr>
          <p:cNvPr id="21" name="Gebogen verbindingslijn 20">
            <a:extLst>
              <a:ext uri="{FF2B5EF4-FFF2-40B4-BE49-F238E27FC236}">
                <a16:creationId xmlns:a16="http://schemas.microsoft.com/office/drawing/2014/main" id="{115E51CD-FF03-01ED-AEC4-517D2EECC696}"/>
              </a:ext>
            </a:extLst>
          </p:cNvPr>
          <p:cNvCxnSpPr>
            <a:stCxn id="5" idx="3"/>
            <a:endCxn id="10" idx="1"/>
          </p:cNvCxnSpPr>
          <p:nvPr/>
        </p:nvCxnSpPr>
        <p:spPr>
          <a:xfrm flipV="1">
            <a:off x="6847563" y="2468061"/>
            <a:ext cx="472788" cy="39854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Gebogen verbindingslijn 21">
            <a:extLst>
              <a:ext uri="{FF2B5EF4-FFF2-40B4-BE49-F238E27FC236}">
                <a16:creationId xmlns:a16="http://schemas.microsoft.com/office/drawing/2014/main" id="{8451184D-8F86-3896-3CA8-EDF155DC61EA}"/>
              </a:ext>
            </a:extLst>
          </p:cNvPr>
          <p:cNvCxnSpPr>
            <a:cxnSpLocks/>
            <a:stCxn id="5" idx="3"/>
            <a:endCxn id="12" idx="1"/>
          </p:cNvCxnSpPr>
          <p:nvPr/>
        </p:nvCxnSpPr>
        <p:spPr>
          <a:xfrm>
            <a:off x="6847563" y="2866609"/>
            <a:ext cx="472788" cy="41517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Linkeraccolade 35">
            <a:extLst>
              <a:ext uri="{FF2B5EF4-FFF2-40B4-BE49-F238E27FC236}">
                <a16:creationId xmlns:a16="http://schemas.microsoft.com/office/drawing/2014/main" id="{D80A5205-546C-66FD-0023-FDFF83A05EE8}"/>
              </a:ext>
            </a:extLst>
          </p:cNvPr>
          <p:cNvSpPr/>
          <p:nvPr/>
        </p:nvSpPr>
        <p:spPr>
          <a:xfrm>
            <a:off x="8664312" y="3020497"/>
            <a:ext cx="235768" cy="45762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38" name="Linkeraccolade 37">
            <a:extLst>
              <a:ext uri="{FF2B5EF4-FFF2-40B4-BE49-F238E27FC236}">
                <a16:creationId xmlns:a16="http://schemas.microsoft.com/office/drawing/2014/main" id="{A9E1BCC1-FFE1-A629-4C23-A258AEC72C1E}"/>
              </a:ext>
            </a:extLst>
          </p:cNvPr>
          <p:cNvSpPr/>
          <p:nvPr/>
        </p:nvSpPr>
        <p:spPr>
          <a:xfrm>
            <a:off x="8664312" y="2246224"/>
            <a:ext cx="235768" cy="45762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40" name="Linkeraccolade 39">
            <a:extLst>
              <a:ext uri="{FF2B5EF4-FFF2-40B4-BE49-F238E27FC236}">
                <a16:creationId xmlns:a16="http://schemas.microsoft.com/office/drawing/2014/main" id="{630C9542-18DE-D050-CF86-2D32950E947F}"/>
              </a:ext>
            </a:extLst>
          </p:cNvPr>
          <p:cNvSpPr/>
          <p:nvPr/>
        </p:nvSpPr>
        <p:spPr>
          <a:xfrm>
            <a:off x="8664312" y="3702596"/>
            <a:ext cx="209264" cy="103780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cxnSp>
        <p:nvCxnSpPr>
          <p:cNvPr id="42" name="Rechte verbindingslijn met pijl 41">
            <a:extLst>
              <a:ext uri="{FF2B5EF4-FFF2-40B4-BE49-F238E27FC236}">
                <a16:creationId xmlns:a16="http://schemas.microsoft.com/office/drawing/2014/main" id="{068DB8A6-3F41-65A4-C5F1-A7C7D804169E}"/>
              </a:ext>
            </a:extLst>
          </p:cNvPr>
          <p:cNvCxnSpPr>
            <a:cxnSpLocks/>
            <a:stCxn id="6" idx="3"/>
          </p:cNvCxnSpPr>
          <p:nvPr/>
        </p:nvCxnSpPr>
        <p:spPr>
          <a:xfrm>
            <a:off x="6847563" y="4219159"/>
            <a:ext cx="1554315" cy="0"/>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46" name="Tekstvak 45">
            <a:extLst>
              <a:ext uri="{FF2B5EF4-FFF2-40B4-BE49-F238E27FC236}">
                <a16:creationId xmlns:a16="http://schemas.microsoft.com/office/drawing/2014/main" id="{968D224F-6902-FF44-5B9B-9261545B21F4}"/>
              </a:ext>
            </a:extLst>
          </p:cNvPr>
          <p:cNvSpPr txBox="1"/>
          <p:nvPr/>
        </p:nvSpPr>
        <p:spPr>
          <a:xfrm>
            <a:off x="330173" y="214313"/>
            <a:ext cx="11861828" cy="923330"/>
          </a:xfrm>
          <a:prstGeom prst="rect">
            <a:avLst/>
          </a:prstGeom>
          <a:noFill/>
        </p:spPr>
        <p:txBody>
          <a:bodyPr wrap="square" rtlCol="0">
            <a:spAutoFit/>
          </a:bodyPr>
          <a:lstStyle/>
          <a:p>
            <a:r>
              <a:rPr lang="en-GB" dirty="0">
                <a:solidFill>
                  <a:schemeClr val="bg2"/>
                </a:solidFill>
              </a:rPr>
              <a:t>There is common agreement about type of drug-device combination products</a:t>
            </a:r>
          </a:p>
          <a:p>
            <a:r>
              <a:rPr lang="en-GB" dirty="0">
                <a:solidFill>
                  <a:schemeClr val="bg2"/>
                </a:solidFill>
              </a:rPr>
              <a:t>Exception of: China, South Korea and Brazil (based on proposal for a definition) exclude co-packaged &amp; referenced devices </a:t>
            </a:r>
          </a:p>
        </p:txBody>
      </p:sp>
      <p:sp>
        <p:nvSpPr>
          <p:cNvPr id="18" name="Rechthoek 17">
            <a:extLst>
              <a:ext uri="{FF2B5EF4-FFF2-40B4-BE49-F238E27FC236}">
                <a16:creationId xmlns:a16="http://schemas.microsoft.com/office/drawing/2014/main" id="{F8CB9A99-F2AC-9482-B732-95E3E2931F0D}"/>
              </a:ext>
            </a:extLst>
          </p:cNvPr>
          <p:cNvSpPr/>
          <p:nvPr/>
        </p:nvSpPr>
        <p:spPr>
          <a:xfrm flipH="1">
            <a:off x="6983896" y="2166720"/>
            <a:ext cx="1670610" cy="57416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186B9EE3-B752-31CD-118D-035B20CDA2D8}"/>
              </a:ext>
            </a:extLst>
          </p:cNvPr>
          <p:cNvSpPr txBox="1"/>
          <p:nvPr/>
        </p:nvSpPr>
        <p:spPr>
          <a:xfrm>
            <a:off x="8337508" y="1001290"/>
            <a:ext cx="2845697" cy="738664"/>
          </a:xfrm>
          <a:prstGeom prst="rect">
            <a:avLst/>
          </a:prstGeom>
          <a:noFill/>
        </p:spPr>
        <p:txBody>
          <a:bodyPr wrap="square" rtlCol="0">
            <a:spAutoFit/>
          </a:bodyPr>
          <a:lstStyle/>
          <a:p>
            <a:r>
              <a:rPr lang="en-GB" sz="1400" dirty="0">
                <a:solidFill>
                  <a:srgbClr val="FF0000"/>
                </a:solidFill>
              </a:rPr>
              <a:t>China, South Korea (&amp; Brazil) do only consider integral devices as combination products</a:t>
            </a:r>
          </a:p>
        </p:txBody>
      </p:sp>
      <p:pic>
        <p:nvPicPr>
          <p:cNvPr id="27" name="Afbeelding 26">
            <a:extLst>
              <a:ext uri="{FF2B5EF4-FFF2-40B4-BE49-F238E27FC236}">
                <a16:creationId xmlns:a16="http://schemas.microsoft.com/office/drawing/2014/main" id="{CDFB50E5-34A7-A310-4316-97BCB94A28D2}"/>
              </a:ext>
            </a:extLst>
          </p:cNvPr>
          <p:cNvPicPr>
            <a:picLocks noChangeAspect="1"/>
          </p:cNvPicPr>
          <p:nvPr/>
        </p:nvPicPr>
        <p:blipFill>
          <a:blip r:embed="rId3"/>
          <a:stretch>
            <a:fillRect/>
          </a:stretch>
        </p:blipFill>
        <p:spPr>
          <a:xfrm>
            <a:off x="7391594" y="1027184"/>
            <a:ext cx="397951" cy="366360"/>
          </a:xfrm>
          <a:prstGeom prst="rect">
            <a:avLst/>
          </a:prstGeom>
        </p:spPr>
      </p:pic>
      <p:pic>
        <p:nvPicPr>
          <p:cNvPr id="33" name="Afbeelding 32" descr="Afbeelding met cirkel, Graphics, logo, grafische vormgeving&#10;&#10;Automatisch gegenereerde beschrijving">
            <a:extLst>
              <a:ext uri="{FF2B5EF4-FFF2-40B4-BE49-F238E27FC236}">
                <a16:creationId xmlns:a16="http://schemas.microsoft.com/office/drawing/2014/main" id="{41E03887-CBBF-4283-7307-888F1EB10B82}"/>
              </a:ext>
            </a:extLst>
          </p:cNvPr>
          <p:cNvPicPr>
            <a:picLocks noChangeAspect="1"/>
          </p:cNvPicPr>
          <p:nvPr/>
        </p:nvPicPr>
        <p:blipFill>
          <a:blip r:embed="rId4"/>
          <a:stretch>
            <a:fillRect/>
          </a:stretch>
        </p:blipFill>
        <p:spPr>
          <a:xfrm>
            <a:off x="7635856" y="1241029"/>
            <a:ext cx="361742" cy="361742"/>
          </a:xfrm>
          <a:prstGeom prst="rect">
            <a:avLst/>
          </a:prstGeom>
        </p:spPr>
      </p:pic>
      <p:pic>
        <p:nvPicPr>
          <p:cNvPr id="35" name="Afbeelding 34" descr="Afbeelding met cirkel, Graphics, Kleurrijkheid, schermopname&#10;&#10;Automatisch gegenereerde beschrijving">
            <a:extLst>
              <a:ext uri="{FF2B5EF4-FFF2-40B4-BE49-F238E27FC236}">
                <a16:creationId xmlns:a16="http://schemas.microsoft.com/office/drawing/2014/main" id="{832B05BF-2A2D-5322-E503-A8343230A856}"/>
              </a:ext>
            </a:extLst>
          </p:cNvPr>
          <p:cNvPicPr>
            <a:picLocks noChangeAspect="1"/>
          </p:cNvPicPr>
          <p:nvPr/>
        </p:nvPicPr>
        <p:blipFill>
          <a:blip r:embed="rId5"/>
          <a:stretch>
            <a:fillRect/>
          </a:stretch>
        </p:blipFill>
        <p:spPr>
          <a:xfrm>
            <a:off x="7790382" y="1467264"/>
            <a:ext cx="397951" cy="397951"/>
          </a:xfrm>
          <a:prstGeom prst="rect">
            <a:avLst/>
          </a:prstGeom>
        </p:spPr>
      </p:pic>
    </p:spTree>
    <p:extLst>
      <p:ext uri="{BB962C8B-B14F-4D97-AF65-F5344CB8AC3E}">
        <p14:creationId xmlns:p14="http://schemas.microsoft.com/office/powerpoint/2010/main" val="1846970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29AE0845-DDC9-1A23-BB61-E53E2DA05074}"/>
              </a:ext>
            </a:extLst>
          </p:cNvPr>
          <p:cNvSpPr/>
          <p:nvPr/>
        </p:nvSpPr>
        <p:spPr>
          <a:xfrm>
            <a:off x="7320351" y="887033"/>
            <a:ext cx="4579025" cy="919273"/>
          </a:xfrm>
          <a:prstGeom prst="rect">
            <a:avLst/>
          </a:prstGeom>
          <a:solidFill>
            <a:schemeClr val="bg1">
              <a:lumMod val="85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Rechthoek 3">
            <a:extLst>
              <a:ext uri="{FF2B5EF4-FFF2-40B4-BE49-F238E27FC236}">
                <a16:creationId xmlns:a16="http://schemas.microsoft.com/office/drawing/2014/main" id="{187E742C-BE54-4139-D6EC-0F2BAD1ACE43}"/>
              </a:ext>
            </a:extLst>
          </p:cNvPr>
          <p:cNvSpPr/>
          <p:nvPr/>
        </p:nvSpPr>
        <p:spPr>
          <a:xfrm>
            <a:off x="4584423" y="114829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C4E43166-CE44-3ADA-B6D9-1592010E74DD}"/>
              </a:ext>
            </a:extLst>
          </p:cNvPr>
          <p:cNvSpPr/>
          <p:nvPr/>
        </p:nvSpPr>
        <p:spPr>
          <a:xfrm>
            <a:off x="4584423" y="250084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9830253F-8E88-DC86-6806-F7627D0EE345}"/>
              </a:ext>
            </a:extLst>
          </p:cNvPr>
          <p:cNvSpPr/>
          <p:nvPr/>
        </p:nvSpPr>
        <p:spPr>
          <a:xfrm>
            <a:off x="4584423" y="385339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3C3CB4DB-98F7-1DFA-0BB9-E8864BCE66AC}"/>
              </a:ext>
            </a:extLst>
          </p:cNvPr>
          <p:cNvSpPr/>
          <p:nvPr/>
        </p:nvSpPr>
        <p:spPr>
          <a:xfrm>
            <a:off x="4584423" y="520594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ekstvak 7">
            <a:extLst>
              <a:ext uri="{FF2B5EF4-FFF2-40B4-BE49-F238E27FC236}">
                <a16:creationId xmlns:a16="http://schemas.microsoft.com/office/drawing/2014/main" id="{9D84761B-8363-319B-AD4C-5A4348D7DA6C}"/>
              </a:ext>
            </a:extLst>
          </p:cNvPr>
          <p:cNvSpPr txBox="1"/>
          <p:nvPr/>
        </p:nvSpPr>
        <p:spPr>
          <a:xfrm>
            <a:off x="4682697" y="5417820"/>
            <a:ext cx="2066591" cy="307777"/>
          </a:xfrm>
          <a:prstGeom prst="rect">
            <a:avLst/>
          </a:prstGeom>
          <a:noFill/>
        </p:spPr>
        <p:txBody>
          <a:bodyPr wrap="none" rtlCol="0">
            <a:spAutoFit/>
          </a:bodyPr>
          <a:lstStyle/>
          <a:p>
            <a:pPr algn="ctr"/>
            <a:r>
              <a:rPr lang="en-GB" sz="1400" dirty="0"/>
              <a:t>Medical device regulation</a:t>
            </a:r>
          </a:p>
        </p:txBody>
      </p:sp>
      <p:sp>
        <p:nvSpPr>
          <p:cNvPr id="9" name="Tekstvak 8">
            <a:extLst>
              <a:ext uri="{FF2B5EF4-FFF2-40B4-BE49-F238E27FC236}">
                <a16:creationId xmlns:a16="http://schemas.microsoft.com/office/drawing/2014/main" id="{E9ECF407-351F-CC30-C200-1AC68DF6F93A}"/>
              </a:ext>
            </a:extLst>
          </p:cNvPr>
          <p:cNvSpPr txBox="1"/>
          <p:nvPr/>
        </p:nvSpPr>
        <p:spPr>
          <a:xfrm>
            <a:off x="4853836" y="1360170"/>
            <a:ext cx="1724319" cy="307777"/>
          </a:xfrm>
          <a:prstGeom prst="rect">
            <a:avLst/>
          </a:prstGeom>
          <a:noFill/>
        </p:spPr>
        <p:txBody>
          <a:bodyPr wrap="none" rtlCol="0">
            <a:spAutoFit/>
          </a:bodyPr>
          <a:lstStyle/>
          <a:p>
            <a:pPr algn="ctr"/>
            <a:r>
              <a:rPr lang="en-GB" sz="1400" dirty="0"/>
              <a:t>Medicines regulation</a:t>
            </a:r>
          </a:p>
        </p:txBody>
      </p:sp>
      <p:cxnSp>
        <p:nvCxnSpPr>
          <p:cNvPr id="11" name="Gebogen verbindingslijn 10">
            <a:extLst>
              <a:ext uri="{FF2B5EF4-FFF2-40B4-BE49-F238E27FC236}">
                <a16:creationId xmlns:a16="http://schemas.microsoft.com/office/drawing/2014/main" id="{D2000D27-17FC-9D59-D7BD-65FDE6A30990}"/>
              </a:ext>
            </a:extLst>
          </p:cNvPr>
          <p:cNvCxnSpPr>
            <a:cxnSpLocks/>
            <a:stCxn id="15" idx="6"/>
            <a:endCxn id="4" idx="1"/>
          </p:cNvCxnSpPr>
          <p:nvPr/>
        </p:nvCxnSpPr>
        <p:spPr>
          <a:xfrm flipV="1">
            <a:off x="1061925" y="1514059"/>
            <a:ext cx="3522498" cy="193759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kstvak 12">
            <a:extLst>
              <a:ext uri="{FF2B5EF4-FFF2-40B4-BE49-F238E27FC236}">
                <a16:creationId xmlns:a16="http://schemas.microsoft.com/office/drawing/2014/main" id="{F5302C52-39EF-C48C-300F-7A85418BB0CF}"/>
              </a:ext>
            </a:extLst>
          </p:cNvPr>
          <p:cNvSpPr txBox="1"/>
          <p:nvPr/>
        </p:nvSpPr>
        <p:spPr>
          <a:xfrm>
            <a:off x="2925443" y="1360170"/>
            <a:ext cx="1535734" cy="276999"/>
          </a:xfrm>
          <a:prstGeom prst="rect">
            <a:avLst/>
          </a:prstGeom>
          <a:solidFill>
            <a:schemeClr val="bg1"/>
          </a:solidFill>
          <a:ln>
            <a:solidFill>
              <a:schemeClr val="tx1"/>
            </a:solidFill>
          </a:ln>
        </p:spPr>
        <p:txBody>
          <a:bodyPr wrap="square" rtlCol="0">
            <a:spAutoFit/>
          </a:bodyPr>
          <a:lstStyle/>
          <a:p>
            <a:pPr algn="ctr"/>
            <a:r>
              <a:rPr lang="en-GB" sz="1200" b="1" dirty="0"/>
              <a:t>Drugs / biologics</a:t>
            </a:r>
          </a:p>
        </p:txBody>
      </p:sp>
      <p:cxnSp>
        <p:nvCxnSpPr>
          <p:cNvPr id="14" name="Gebogen verbindingslijn 13">
            <a:extLst>
              <a:ext uri="{FF2B5EF4-FFF2-40B4-BE49-F238E27FC236}">
                <a16:creationId xmlns:a16="http://schemas.microsoft.com/office/drawing/2014/main" id="{BC448A79-AFF8-C29A-D0E3-C5C2D89E96B0}"/>
              </a:ext>
            </a:extLst>
          </p:cNvPr>
          <p:cNvCxnSpPr>
            <a:cxnSpLocks/>
            <a:stCxn id="15" idx="6"/>
            <a:endCxn id="5" idx="1"/>
          </p:cNvCxnSpPr>
          <p:nvPr/>
        </p:nvCxnSpPr>
        <p:spPr>
          <a:xfrm flipV="1">
            <a:off x="1061925" y="2866609"/>
            <a:ext cx="3522498" cy="58504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Ovaal 14">
            <a:extLst>
              <a:ext uri="{FF2B5EF4-FFF2-40B4-BE49-F238E27FC236}">
                <a16:creationId xmlns:a16="http://schemas.microsoft.com/office/drawing/2014/main" id="{94BFA1AD-13F6-6DC4-6A65-9CAD05284FC3}"/>
              </a:ext>
            </a:extLst>
          </p:cNvPr>
          <p:cNvSpPr/>
          <p:nvPr/>
        </p:nvSpPr>
        <p:spPr>
          <a:xfrm>
            <a:off x="844755" y="3337560"/>
            <a:ext cx="217170" cy="2281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Tekstvak 18">
            <a:extLst>
              <a:ext uri="{FF2B5EF4-FFF2-40B4-BE49-F238E27FC236}">
                <a16:creationId xmlns:a16="http://schemas.microsoft.com/office/drawing/2014/main" id="{8B6FA9C2-505B-822F-6027-5FAE555ADA53}"/>
              </a:ext>
            </a:extLst>
          </p:cNvPr>
          <p:cNvSpPr txBox="1"/>
          <p:nvPr/>
        </p:nvSpPr>
        <p:spPr>
          <a:xfrm>
            <a:off x="2925443" y="2676764"/>
            <a:ext cx="1535735" cy="461665"/>
          </a:xfrm>
          <a:prstGeom prst="rect">
            <a:avLst/>
          </a:prstGeom>
          <a:solidFill>
            <a:schemeClr val="bg1"/>
          </a:solidFill>
          <a:ln>
            <a:solidFill>
              <a:schemeClr val="tx1"/>
            </a:solidFill>
          </a:ln>
        </p:spPr>
        <p:txBody>
          <a:bodyPr wrap="square" rtlCol="0">
            <a:spAutoFit/>
          </a:bodyPr>
          <a:lstStyle/>
          <a:p>
            <a:pPr algn="ctr"/>
            <a:r>
              <a:rPr lang="en-GB" sz="1200" b="1" dirty="0"/>
              <a:t>Device-enhanced drugs*</a:t>
            </a:r>
          </a:p>
        </p:txBody>
      </p:sp>
      <p:cxnSp>
        <p:nvCxnSpPr>
          <p:cNvPr id="20" name="Gebogen verbindingslijn 19">
            <a:extLst>
              <a:ext uri="{FF2B5EF4-FFF2-40B4-BE49-F238E27FC236}">
                <a16:creationId xmlns:a16="http://schemas.microsoft.com/office/drawing/2014/main" id="{8936AAB4-FA4C-09CE-49A3-E206E20B1641}"/>
              </a:ext>
            </a:extLst>
          </p:cNvPr>
          <p:cNvCxnSpPr>
            <a:cxnSpLocks/>
            <a:stCxn id="15" idx="6"/>
            <a:endCxn id="6" idx="1"/>
          </p:cNvCxnSpPr>
          <p:nvPr/>
        </p:nvCxnSpPr>
        <p:spPr>
          <a:xfrm>
            <a:off x="1061925" y="3451652"/>
            <a:ext cx="3522498" cy="76750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kstvak 22">
            <a:extLst>
              <a:ext uri="{FF2B5EF4-FFF2-40B4-BE49-F238E27FC236}">
                <a16:creationId xmlns:a16="http://schemas.microsoft.com/office/drawing/2014/main" id="{2547F2CA-C9D9-3732-5CD7-815E1157B278}"/>
              </a:ext>
            </a:extLst>
          </p:cNvPr>
          <p:cNvSpPr txBox="1"/>
          <p:nvPr/>
        </p:nvSpPr>
        <p:spPr>
          <a:xfrm>
            <a:off x="2925443" y="3957549"/>
            <a:ext cx="1535736" cy="523220"/>
          </a:xfrm>
          <a:prstGeom prst="rect">
            <a:avLst/>
          </a:prstGeom>
          <a:solidFill>
            <a:schemeClr val="bg1"/>
          </a:solidFill>
          <a:ln>
            <a:solidFill>
              <a:schemeClr val="tx1"/>
            </a:solidFill>
          </a:ln>
        </p:spPr>
        <p:txBody>
          <a:bodyPr wrap="square" rtlCol="0">
            <a:spAutoFit/>
          </a:bodyPr>
          <a:lstStyle/>
          <a:p>
            <a:pPr algn="ctr"/>
            <a:r>
              <a:rPr lang="en-GB" sz="1400" b="1" dirty="0"/>
              <a:t>Drug-enhanced devices**</a:t>
            </a:r>
          </a:p>
        </p:txBody>
      </p:sp>
      <p:cxnSp>
        <p:nvCxnSpPr>
          <p:cNvPr id="25" name="Gebogen verbindingslijn 24">
            <a:extLst>
              <a:ext uri="{FF2B5EF4-FFF2-40B4-BE49-F238E27FC236}">
                <a16:creationId xmlns:a16="http://schemas.microsoft.com/office/drawing/2014/main" id="{374912E7-C38D-D07F-466C-73B188D8F066}"/>
              </a:ext>
            </a:extLst>
          </p:cNvPr>
          <p:cNvCxnSpPr>
            <a:cxnSpLocks/>
            <a:stCxn id="15" idx="6"/>
            <a:endCxn id="7" idx="1"/>
          </p:cNvCxnSpPr>
          <p:nvPr/>
        </p:nvCxnSpPr>
        <p:spPr>
          <a:xfrm>
            <a:off x="1061925" y="3451652"/>
            <a:ext cx="3522498" cy="212005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kstvak 27">
            <a:extLst>
              <a:ext uri="{FF2B5EF4-FFF2-40B4-BE49-F238E27FC236}">
                <a16:creationId xmlns:a16="http://schemas.microsoft.com/office/drawing/2014/main" id="{CB3BF8D5-57EF-6E7F-4E54-A067C77F6225}"/>
              </a:ext>
            </a:extLst>
          </p:cNvPr>
          <p:cNvSpPr txBox="1"/>
          <p:nvPr/>
        </p:nvSpPr>
        <p:spPr>
          <a:xfrm>
            <a:off x="2925443" y="5412314"/>
            <a:ext cx="1535736" cy="307777"/>
          </a:xfrm>
          <a:prstGeom prst="rect">
            <a:avLst/>
          </a:prstGeom>
          <a:solidFill>
            <a:schemeClr val="bg1"/>
          </a:solidFill>
          <a:ln>
            <a:solidFill>
              <a:schemeClr val="tx1"/>
            </a:solidFill>
          </a:ln>
        </p:spPr>
        <p:txBody>
          <a:bodyPr wrap="square" rtlCol="0">
            <a:spAutoFit/>
          </a:bodyPr>
          <a:lstStyle/>
          <a:p>
            <a:pPr algn="ctr"/>
            <a:r>
              <a:rPr lang="en-GB" sz="1400" b="1" dirty="0"/>
              <a:t>Medical devices</a:t>
            </a:r>
          </a:p>
        </p:txBody>
      </p:sp>
      <p:sp>
        <p:nvSpPr>
          <p:cNvPr id="29" name="Tekstvak 28">
            <a:extLst>
              <a:ext uri="{FF2B5EF4-FFF2-40B4-BE49-F238E27FC236}">
                <a16:creationId xmlns:a16="http://schemas.microsoft.com/office/drawing/2014/main" id="{2442DEBB-69C2-361A-BFA4-7380050F2325}"/>
              </a:ext>
            </a:extLst>
          </p:cNvPr>
          <p:cNvSpPr txBox="1"/>
          <p:nvPr/>
        </p:nvSpPr>
        <p:spPr>
          <a:xfrm>
            <a:off x="4853836" y="2712720"/>
            <a:ext cx="1724319" cy="307777"/>
          </a:xfrm>
          <a:prstGeom prst="rect">
            <a:avLst/>
          </a:prstGeom>
          <a:noFill/>
        </p:spPr>
        <p:txBody>
          <a:bodyPr wrap="none" rtlCol="0">
            <a:spAutoFit/>
          </a:bodyPr>
          <a:lstStyle/>
          <a:p>
            <a:pPr algn="ctr"/>
            <a:r>
              <a:rPr lang="en-GB" sz="1400" dirty="0"/>
              <a:t>Medicines regulation</a:t>
            </a:r>
          </a:p>
        </p:txBody>
      </p:sp>
      <p:sp>
        <p:nvSpPr>
          <p:cNvPr id="30" name="Tekstvak 29">
            <a:extLst>
              <a:ext uri="{FF2B5EF4-FFF2-40B4-BE49-F238E27FC236}">
                <a16:creationId xmlns:a16="http://schemas.microsoft.com/office/drawing/2014/main" id="{A9C288F7-A81B-2EB7-EF72-C02122FBCD49}"/>
              </a:ext>
            </a:extLst>
          </p:cNvPr>
          <p:cNvSpPr txBox="1"/>
          <p:nvPr/>
        </p:nvSpPr>
        <p:spPr>
          <a:xfrm>
            <a:off x="4682697" y="4065270"/>
            <a:ext cx="2066591" cy="307777"/>
          </a:xfrm>
          <a:prstGeom prst="rect">
            <a:avLst/>
          </a:prstGeom>
          <a:noFill/>
        </p:spPr>
        <p:txBody>
          <a:bodyPr wrap="none" rtlCol="0">
            <a:spAutoFit/>
          </a:bodyPr>
          <a:lstStyle/>
          <a:p>
            <a:pPr algn="ctr"/>
            <a:r>
              <a:rPr lang="en-GB" sz="1400" dirty="0"/>
              <a:t>Medical device regulation</a:t>
            </a:r>
          </a:p>
        </p:txBody>
      </p:sp>
      <p:sp>
        <p:nvSpPr>
          <p:cNvPr id="39" name="Tekstvak 38">
            <a:extLst>
              <a:ext uri="{FF2B5EF4-FFF2-40B4-BE49-F238E27FC236}">
                <a16:creationId xmlns:a16="http://schemas.microsoft.com/office/drawing/2014/main" id="{3B00D2F6-CA4B-955C-5710-8F30191E7300}"/>
              </a:ext>
            </a:extLst>
          </p:cNvPr>
          <p:cNvSpPr txBox="1"/>
          <p:nvPr/>
        </p:nvSpPr>
        <p:spPr>
          <a:xfrm>
            <a:off x="491490" y="6377940"/>
            <a:ext cx="8601710" cy="461665"/>
          </a:xfrm>
          <a:prstGeom prst="rect">
            <a:avLst/>
          </a:prstGeom>
          <a:noFill/>
        </p:spPr>
        <p:txBody>
          <a:bodyPr wrap="square" rtlCol="0">
            <a:spAutoFit/>
          </a:bodyPr>
          <a:lstStyle/>
          <a:p>
            <a:r>
              <a:rPr lang="en-GB" sz="1200" dirty="0"/>
              <a:t>**device is the primary component / PMOA achieved by physical action; can be assisted by pharmacological, immunological, or metabolic means </a:t>
            </a:r>
          </a:p>
        </p:txBody>
      </p:sp>
      <p:sp>
        <p:nvSpPr>
          <p:cNvPr id="44" name="Tekstvak 43">
            <a:extLst>
              <a:ext uri="{FF2B5EF4-FFF2-40B4-BE49-F238E27FC236}">
                <a16:creationId xmlns:a16="http://schemas.microsoft.com/office/drawing/2014/main" id="{C728C099-41F4-80DD-8825-7E0C11F2F3D8}"/>
              </a:ext>
            </a:extLst>
          </p:cNvPr>
          <p:cNvSpPr txBox="1"/>
          <p:nvPr/>
        </p:nvSpPr>
        <p:spPr>
          <a:xfrm>
            <a:off x="491490" y="5999343"/>
            <a:ext cx="9416104" cy="276999"/>
          </a:xfrm>
          <a:prstGeom prst="rect">
            <a:avLst/>
          </a:prstGeom>
          <a:noFill/>
        </p:spPr>
        <p:txBody>
          <a:bodyPr wrap="none" rtlCol="0">
            <a:spAutoFit/>
          </a:bodyPr>
          <a:lstStyle/>
          <a:p>
            <a:r>
              <a:rPr lang="en-GB" sz="1200" dirty="0"/>
              <a:t>*drug is the primary component / PMOA achieved by pharmacological, immunological, or metabolic means (e.g. enable the delivery of the medicine)</a:t>
            </a:r>
          </a:p>
        </p:txBody>
      </p:sp>
      <p:sp>
        <p:nvSpPr>
          <p:cNvPr id="2" name="Tekstvak 1">
            <a:extLst>
              <a:ext uri="{FF2B5EF4-FFF2-40B4-BE49-F238E27FC236}">
                <a16:creationId xmlns:a16="http://schemas.microsoft.com/office/drawing/2014/main" id="{95AD9FFC-B92B-0836-6E01-B809B24ED220}"/>
              </a:ext>
            </a:extLst>
          </p:cNvPr>
          <p:cNvSpPr txBox="1"/>
          <p:nvPr/>
        </p:nvSpPr>
        <p:spPr>
          <a:xfrm>
            <a:off x="8873576" y="3712190"/>
            <a:ext cx="2899986" cy="1015663"/>
          </a:xfrm>
          <a:prstGeom prst="rect">
            <a:avLst/>
          </a:prstGeom>
          <a:noFill/>
        </p:spPr>
        <p:txBody>
          <a:bodyPr wrap="square" rtlCol="0">
            <a:spAutoFit/>
          </a:bodyPr>
          <a:lstStyle/>
          <a:p>
            <a:pPr marL="285750" indent="-285750">
              <a:buFont typeface="Arial" panose="020B0604020202020204" pitchFamily="34" charset="0"/>
              <a:buChar char="•"/>
            </a:pPr>
            <a:r>
              <a:rPr lang="en-GB" sz="1200" dirty="0"/>
              <a:t>drug-eluting stents;</a:t>
            </a:r>
          </a:p>
          <a:p>
            <a:pPr marL="285750" indent="-285750">
              <a:buFont typeface="Arial" panose="020B0604020202020204" pitchFamily="34" charset="0"/>
              <a:buChar char="•"/>
            </a:pPr>
            <a:r>
              <a:rPr lang="en-GB" sz="1200" dirty="0"/>
              <a:t>bone cement containing an antibiotic;</a:t>
            </a:r>
          </a:p>
          <a:p>
            <a:pPr marL="285750" indent="-285750">
              <a:buFont typeface="Arial" panose="020B0604020202020204" pitchFamily="34" charset="0"/>
              <a:buChar char="•"/>
            </a:pPr>
            <a:r>
              <a:rPr lang="en-GB" sz="1200" dirty="0"/>
              <a:t>catheters coated with heparin or an antibiotic agent;</a:t>
            </a:r>
          </a:p>
          <a:p>
            <a:pPr marL="285750" indent="-285750">
              <a:buFont typeface="Arial" panose="020B0604020202020204" pitchFamily="34" charset="0"/>
              <a:buChar char="•"/>
            </a:pPr>
            <a:r>
              <a:rPr lang="en-GB" sz="1200" dirty="0"/>
              <a:t>condoms coated with spermicides.</a:t>
            </a:r>
          </a:p>
        </p:txBody>
      </p:sp>
      <p:sp>
        <p:nvSpPr>
          <p:cNvPr id="3" name="Tekstvak 2">
            <a:extLst>
              <a:ext uri="{FF2B5EF4-FFF2-40B4-BE49-F238E27FC236}">
                <a16:creationId xmlns:a16="http://schemas.microsoft.com/office/drawing/2014/main" id="{7233D9CC-5041-3912-E20E-995609D5FA0A}"/>
              </a:ext>
            </a:extLst>
          </p:cNvPr>
          <p:cNvSpPr txBox="1"/>
          <p:nvPr/>
        </p:nvSpPr>
        <p:spPr>
          <a:xfrm>
            <a:off x="8879955" y="2148937"/>
            <a:ext cx="2893606" cy="646331"/>
          </a:xfrm>
          <a:prstGeom prst="rect">
            <a:avLst/>
          </a:prstGeom>
          <a:noFill/>
        </p:spPr>
        <p:txBody>
          <a:bodyPr wrap="square" rtlCol="0">
            <a:spAutoFit/>
          </a:bodyPr>
          <a:lstStyle/>
          <a:p>
            <a:pPr marL="285750" indent="-285750">
              <a:buFont typeface="Arial" panose="020B0604020202020204" pitchFamily="34" charset="0"/>
              <a:buChar char="•"/>
            </a:pPr>
            <a:r>
              <a:rPr lang="en-GB" sz="1200" dirty="0"/>
              <a:t>pre-filled syringes and pens</a:t>
            </a:r>
          </a:p>
          <a:p>
            <a:pPr marL="285750" indent="-285750">
              <a:buFont typeface="Arial" panose="020B0604020202020204" pitchFamily="34" charset="0"/>
              <a:buChar char="•"/>
            </a:pPr>
            <a:r>
              <a:rPr lang="en-GB" sz="1200" dirty="0"/>
              <a:t>patches for transdermal drug delivery</a:t>
            </a:r>
          </a:p>
          <a:p>
            <a:pPr marL="285750" indent="-285750">
              <a:buFont typeface="Arial" panose="020B0604020202020204" pitchFamily="34" charset="0"/>
              <a:buChar char="•"/>
            </a:pPr>
            <a:r>
              <a:rPr lang="en-GB" sz="1200" dirty="0"/>
              <a:t>pre-filled inhalers</a:t>
            </a:r>
          </a:p>
        </p:txBody>
      </p:sp>
      <p:sp>
        <p:nvSpPr>
          <p:cNvPr id="10" name="Tekstvak 9">
            <a:extLst>
              <a:ext uri="{FF2B5EF4-FFF2-40B4-BE49-F238E27FC236}">
                <a16:creationId xmlns:a16="http://schemas.microsoft.com/office/drawing/2014/main" id="{C1207F5D-F51A-B370-F02E-9EF541E1C9F0}"/>
              </a:ext>
            </a:extLst>
          </p:cNvPr>
          <p:cNvSpPr txBox="1"/>
          <p:nvPr/>
        </p:nvSpPr>
        <p:spPr>
          <a:xfrm>
            <a:off x="7320351" y="2329561"/>
            <a:ext cx="659348" cy="276999"/>
          </a:xfrm>
          <a:prstGeom prst="rect">
            <a:avLst/>
          </a:prstGeom>
          <a:noFill/>
        </p:spPr>
        <p:txBody>
          <a:bodyPr wrap="none" rtlCol="0">
            <a:spAutoFit/>
          </a:bodyPr>
          <a:lstStyle/>
          <a:p>
            <a:r>
              <a:rPr lang="en-GB" sz="1200" dirty="0"/>
              <a:t>Integral</a:t>
            </a:r>
          </a:p>
        </p:txBody>
      </p:sp>
      <p:sp>
        <p:nvSpPr>
          <p:cNvPr id="12" name="Tekstvak 11">
            <a:extLst>
              <a:ext uri="{FF2B5EF4-FFF2-40B4-BE49-F238E27FC236}">
                <a16:creationId xmlns:a16="http://schemas.microsoft.com/office/drawing/2014/main" id="{4DBCA8AB-FB7C-3BA2-1245-E84FAB0F0066}"/>
              </a:ext>
            </a:extLst>
          </p:cNvPr>
          <p:cNvSpPr txBox="1"/>
          <p:nvPr/>
        </p:nvSpPr>
        <p:spPr>
          <a:xfrm>
            <a:off x="7320351" y="3050955"/>
            <a:ext cx="1360822" cy="461665"/>
          </a:xfrm>
          <a:prstGeom prst="rect">
            <a:avLst/>
          </a:prstGeom>
          <a:noFill/>
        </p:spPr>
        <p:txBody>
          <a:bodyPr wrap="none" rtlCol="0">
            <a:spAutoFit/>
          </a:bodyPr>
          <a:lstStyle/>
          <a:p>
            <a:r>
              <a:rPr lang="en-GB" sz="1200" dirty="0"/>
              <a:t>Co-packaged or </a:t>
            </a:r>
          </a:p>
          <a:p>
            <a:r>
              <a:rPr lang="en-GB" sz="1200" dirty="0"/>
              <a:t>referenced devices</a:t>
            </a:r>
          </a:p>
        </p:txBody>
      </p:sp>
      <p:sp>
        <p:nvSpPr>
          <p:cNvPr id="17" name="Tekstvak 16">
            <a:extLst>
              <a:ext uri="{FF2B5EF4-FFF2-40B4-BE49-F238E27FC236}">
                <a16:creationId xmlns:a16="http://schemas.microsoft.com/office/drawing/2014/main" id="{D17463C7-5B9C-A45B-A43C-4FC53830EB0B}"/>
              </a:ext>
            </a:extLst>
          </p:cNvPr>
          <p:cNvSpPr txBox="1"/>
          <p:nvPr/>
        </p:nvSpPr>
        <p:spPr>
          <a:xfrm>
            <a:off x="8873576" y="3014394"/>
            <a:ext cx="2899985" cy="646331"/>
          </a:xfrm>
          <a:prstGeom prst="rect">
            <a:avLst/>
          </a:prstGeom>
          <a:noFill/>
        </p:spPr>
        <p:txBody>
          <a:bodyPr wrap="square" rtlCol="0">
            <a:spAutoFit/>
          </a:bodyPr>
          <a:lstStyle/>
          <a:p>
            <a:pPr marL="285750" indent="-285750">
              <a:buFont typeface="Arial" panose="020B0604020202020204" pitchFamily="34" charset="0"/>
              <a:buChar char="•"/>
            </a:pPr>
            <a:r>
              <a:rPr lang="en-GB" sz="1200" dirty="0"/>
              <a:t>reusable pen (</a:t>
            </a:r>
            <a:r>
              <a:rPr lang="en-GB" sz="1200" dirty="0" err="1"/>
              <a:t>eg</a:t>
            </a:r>
            <a:r>
              <a:rPr lang="en-GB" sz="1200" dirty="0"/>
              <a:t> for insulin cartridges)</a:t>
            </a:r>
          </a:p>
          <a:p>
            <a:pPr marL="285750" indent="-285750">
              <a:buFont typeface="Arial" panose="020B0604020202020204" pitchFamily="34" charset="0"/>
              <a:buChar char="•"/>
            </a:pPr>
            <a:r>
              <a:rPr lang="en-GB" sz="1200" dirty="0"/>
              <a:t>tablet delivery system with controller for pain management</a:t>
            </a:r>
          </a:p>
        </p:txBody>
      </p:sp>
      <p:cxnSp>
        <p:nvCxnSpPr>
          <p:cNvPr id="21" name="Gebogen verbindingslijn 20">
            <a:extLst>
              <a:ext uri="{FF2B5EF4-FFF2-40B4-BE49-F238E27FC236}">
                <a16:creationId xmlns:a16="http://schemas.microsoft.com/office/drawing/2014/main" id="{115E51CD-FF03-01ED-AEC4-517D2EECC696}"/>
              </a:ext>
            </a:extLst>
          </p:cNvPr>
          <p:cNvCxnSpPr>
            <a:stCxn id="5" idx="3"/>
            <a:endCxn id="10" idx="1"/>
          </p:cNvCxnSpPr>
          <p:nvPr/>
        </p:nvCxnSpPr>
        <p:spPr>
          <a:xfrm flipV="1">
            <a:off x="6847563" y="2468061"/>
            <a:ext cx="472788" cy="39854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Gebogen verbindingslijn 21">
            <a:extLst>
              <a:ext uri="{FF2B5EF4-FFF2-40B4-BE49-F238E27FC236}">
                <a16:creationId xmlns:a16="http://schemas.microsoft.com/office/drawing/2014/main" id="{8451184D-8F86-3896-3CA8-EDF155DC61EA}"/>
              </a:ext>
            </a:extLst>
          </p:cNvPr>
          <p:cNvCxnSpPr>
            <a:cxnSpLocks/>
            <a:stCxn id="5" idx="3"/>
            <a:endCxn id="12" idx="1"/>
          </p:cNvCxnSpPr>
          <p:nvPr/>
        </p:nvCxnSpPr>
        <p:spPr>
          <a:xfrm>
            <a:off x="6847563" y="2866609"/>
            <a:ext cx="472788" cy="41517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Linkeraccolade 35">
            <a:extLst>
              <a:ext uri="{FF2B5EF4-FFF2-40B4-BE49-F238E27FC236}">
                <a16:creationId xmlns:a16="http://schemas.microsoft.com/office/drawing/2014/main" id="{D80A5205-546C-66FD-0023-FDFF83A05EE8}"/>
              </a:ext>
            </a:extLst>
          </p:cNvPr>
          <p:cNvSpPr/>
          <p:nvPr/>
        </p:nvSpPr>
        <p:spPr>
          <a:xfrm>
            <a:off x="8664312" y="3020497"/>
            <a:ext cx="235768" cy="45762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38" name="Linkeraccolade 37">
            <a:extLst>
              <a:ext uri="{FF2B5EF4-FFF2-40B4-BE49-F238E27FC236}">
                <a16:creationId xmlns:a16="http://schemas.microsoft.com/office/drawing/2014/main" id="{A9E1BCC1-FFE1-A629-4C23-A258AEC72C1E}"/>
              </a:ext>
            </a:extLst>
          </p:cNvPr>
          <p:cNvSpPr/>
          <p:nvPr/>
        </p:nvSpPr>
        <p:spPr>
          <a:xfrm>
            <a:off x="8664312" y="2246224"/>
            <a:ext cx="235768" cy="45762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40" name="Linkeraccolade 39">
            <a:extLst>
              <a:ext uri="{FF2B5EF4-FFF2-40B4-BE49-F238E27FC236}">
                <a16:creationId xmlns:a16="http://schemas.microsoft.com/office/drawing/2014/main" id="{630C9542-18DE-D050-CF86-2D32950E947F}"/>
              </a:ext>
            </a:extLst>
          </p:cNvPr>
          <p:cNvSpPr/>
          <p:nvPr/>
        </p:nvSpPr>
        <p:spPr>
          <a:xfrm>
            <a:off x="8664312" y="3702596"/>
            <a:ext cx="209264" cy="103780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cxnSp>
        <p:nvCxnSpPr>
          <p:cNvPr id="42" name="Rechte verbindingslijn met pijl 41">
            <a:extLst>
              <a:ext uri="{FF2B5EF4-FFF2-40B4-BE49-F238E27FC236}">
                <a16:creationId xmlns:a16="http://schemas.microsoft.com/office/drawing/2014/main" id="{068DB8A6-3F41-65A4-C5F1-A7C7D804169E}"/>
              </a:ext>
            </a:extLst>
          </p:cNvPr>
          <p:cNvCxnSpPr>
            <a:cxnSpLocks/>
            <a:stCxn id="6" idx="3"/>
          </p:cNvCxnSpPr>
          <p:nvPr/>
        </p:nvCxnSpPr>
        <p:spPr>
          <a:xfrm>
            <a:off x="6847563" y="4219159"/>
            <a:ext cx="1554315" cy="0"/>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46" name="Tekstvak 45">
            <a:extLst>
              <a:ext uri="{FF2B5EF4-FFF2-40B4-BE49-F238E27FC236}">
                <a16:creationId xmlns:a16="http://schemas.microsoft.com/office/drawing/2014/main" id="{968D224F-6902-FF44-5B9B-9261545B21F4}"/>
              </a:ext>
            </a:extLst>
          </p:cNvPr>
          <p:cNvSpPr txBox="1"/>
          <p:nvPr/>
        </p:nvSpPr>
        <p:spPr>
          <a:xfrm>
            <a:off x="330172" y="214313"/>
            <a:ext cx="8058616" cy="646331"/>
          </a:xfrm>
          <a:prstGeom prst="rect">
            <a:avLst/>
          </a:prstGeom>
          <a:noFill/>
        </p:spPr>
        <p:txBody>
          <a:bodyPr wrap="none" rtlCol="0">
            <a:spAutoFit/>
          </a:bodyPr>
          <a:lstStyle/>
          <a:p>
            <a:r>
              <a:rPr lang="en-GB" dirty="0">
                <a:solidFill>
                  <a:schemeClr val="accent1"/>
                </a:solidFill>
              </a:rPr>
              <a:t>There is common agreement about type of drug-device combination products</a:t>
            </a:r>
          </a:p>
          <a:p>
            <a:r>
              <a:rPr lang="en-GB" dirty="0">
                <a:solidFill>
                  <a:schemeClr val="bg2"/>
                </a:solidFill>
              </a:rPr>
              <a:t>China has more exceptions with regard to specific type of products…</a:t>
            </a:r>
          </a:p>
        </p:txBody>
      </p:sp>
      <p:sp>
        <p:nvSpPr>
          <p:cNvPr id="16" name="Rechthoek 15">
            <a:extLst>
              <a:ext uri="{FF2B5EF4-FFF2-40B4-BE49-F238E27FC236}">
                <a16:creationId xmlns:a16="http://schemas.microsoft.com/office/drawing/2014/main" id="{9E0D7B32-B49B-457A-04A0-30B9F0D644AC}"/>
              </a:ext>
            </a:extLst>
          </p:cNvPr>
          <p:cNvSpPr/>
          <p:nvPr/>
        </p:nvSpPr>
        <p:spPr>
          <a:xfrm flipH="1">
            <a:off x="8681171" y="2166720"/>
            <a:ext cx="2702445" cy="26863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Tekstvak 25">
            <a:extLst>
              <a:ext uri="{FF2B5EF4-FFF2-40B4-BE49-F238E27FC236}">
                <a16:creationId xmlns:a16="http://schemas.microsoft.com/office/drawing/2014/main" id="{F444F44B-0ADA-9FC7-D028-62387850AB47}"/>
              </a:ext>
            </a:extLst>
          </p:cNvPr>
          <p:cNvSpPr txBox="1"/>
          <p:nvPr/>
        </p:nvSpPr>
        <p:spPr>
          <a:xfrm>
            <a:off x="8038898" y="925797"/>
            <a:ext cx="3737391" cy="738664"/>
          </a:xfrm>
          <a:prstGeom prst="rect">
            <a:avLst/>
          </a:prstGeom>
          <a:noFill/>
        </p:spPr>
        <p:txBody>
          <a:bodyPr wrap="square" rtlCol="0">
            <a:spAutoFit/>
          </a:bodyPr>
          <a:lstStyle/>
          <a:p>
            <a:r>
              <a:rPr lang="en-GB" sz="1400" dirty="0">
                <a:solidFill>
                  <a:srgbClr val="FF0000"/>
                </a:solidFill>
              </a:rPr>
              <a:t>China does not consider pre-filled syringes or autoinjectors as combination product </a:t>
            </a:r>
            <a:r>
              <a:rPr lang="en-GB" sz="1400" i="1" dirty="0">
                <a:solidFill>
                  <a:srgbClr val="FF0000"/>
                </a:solidFill>
              </a:rPr>
              <a:t>(regarded as drug products)</a:t>
            </a:r>
          </a:p>
        </p:txBody>
      </p:sp>
      <p:pic>
        <p:nvPicPr>
          <p:cNvPr id="24" name="Afbeelding 23">
            <a:extLst>
              <a:ext uri="{FF2B5EF4-FFF2-40B4-BE49-F238E27FC236}">
                <a16:creationId xmlns:a16="http://schemas.microsoft.com/office/drawing/2014/main" id="{56121EE2-9A76-31B0-E34A-89958EB840F7}"/>
              </a:ext>
            </a:extLst>
          </p:cNvPr>
          <p:cNvPicPr>
            <a:picLocks noChangeAspect="1"/>
          </p:cNvPicPr>
          <p:nvPr/>
        </p:nvPicPr>
        <p:blipFill>
          <a:blip r:embed="rId3"/>
          <a:stretch>
            <a:fillRect/>
          </a:stretch>
        </p:blipFill>
        <p:spPr>
          <a:xfrm>
            <a:off x="7365247" y="1161093"/>
            <a:ext cx="397951" cy="366360"/>
          </a:xfrm>
          <a:prstGeom prst="rect">
            <a:avLst/>
          </a:prstGeom>
        </p:spPr>
      </p:pic>
      <p:cxnSp>
        <p:nvCxnSpPr>
          <p:cNvPr id="35" name="Rechte verbindingslijn 34">
            <a:extLst>
              <a:ext uri="{FF2B5EF4-FFF2-40B4-BE49-F238E27FC236}">
                <a16:creationId xmlns:a16="http://schemas.microsoft.com/office/drawing/2014/main" id="{BE46FFF9-76F5-82FD-B801-7423A96182B8}"/>
              </a:ext>
            </a:extLst>
          </p:cNvPr>
          <p:cNvCxnSpPr>
            <a:cxnSpLocks/>
          </p:cNvCxnSpPr>
          <p:nvPr/>
        </p:nvCxnSpPr>
        <p:spPr>
          <a:xfrm>
            <a:off x="8354291" y="2201189"/>
            <a:ext cx="214542" cy="20604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Rechte verbindingslijn 36">
            <a:extLst>
              <a:ext uri="{FF2B5EF4-FFF2-40B4-BE49-F238E27FC236}">
                <a16:creationId xmlns:a16="http://schemas.microsoft.com/office/drawing/2014/main" id="{1FFCABD4-EC7F-90CF-A321-79054B7E1172}"/>
              </a:ext>
            </a:extLst>
          </p:cNvPr>
          <p:cNvCxnSpPr>
            <a:cxnSpLocks/>
          </p:cNvCxnSpPr>
          <p:nvPr/>
        </p:nvCxnSpPr>
        <p:spPr>
          <a:xfrm flipV="1">
            <a:off x="8354291" y="2166720"/>
            <a:ext cx="219059" cy="24051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3179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593BC4-3156-FD3F-D49D-431E5A1E78DF}"/>
              </a:ext>
            </a:extLst>
          </p:cNvPr>
          <p:cNvSpPr>
            <a:spLocks noGrp="1"/>
          </p:cNvSpPr>
          <p:nvPr>
            <p:ph type="title"/>
          </p:nvPr>
        </p:nvSpPr>
        <p:spPr/>
        <p:txBody>
          <a:bodyPr anchor="t">
            <a:normAutofit/>
          </a:bodyPr>
          <a:lstStyle/>
          <a:p>
            <a:r>
              <a:rPr lang="en-GB" sz="2800" b="1" dirty="0"/>
              <a:t>In summary - What is a ‘combination product’?</a:t>
            </a:r>
          </a:p>
        </p:txBody>
      </p:sp>
      <p:graphicFrame>
        <p:nvGraphicFramePr>
          <p:cNvPr id="4" name="Tabel 4">
            <a:extLst>
              <a:ext uri="{FF2B5EF4-FFF2-40B4-BE49-F238E27FC236}">
                <a16:creationId xmlns:a16="http://schemas.microsoft.com/office/drawing/2014/main" id="{2E4C5E75-8A01-A2DA-DB66-34F8D8DA7998}"/>
              </a:ext>
            </a:extLst>
          </p:cNvPr>
          <p:cNvGraphicFramePr>
            <a:graphicFrameLocks noGrp="1"/>
          </p:cNvGraphicFramePr>
          <p:nvPr>
            <p:ph idx="1"/>
            <p:extLst>
              <p:ext uri="{D42A27DB-BD31-4B8C-83A1-F6EECF244321}">
                <p14:modId xmlns:p14="http://schemas.microsoft.com/office/powerpoint/2010/main" val="2658404997"/>
              </p:ext>
            </p:extLst>
          </p:nvPr>
        </p:nvGraphicFramePr>
        <p:xfrm>
          <a:off x="838201" y="1232538"/>
          <a:ext cx="10515597" cy="4861560"/>
        </p:xfrm>
        <a:graphic>
          <a:graphicData uri="http://schemas.openxmlformats.org/drawingml/2006/table">
            <a:tbl>
              <a:tblPr firstRow="1" bandRow="1">
                <a:tableStyleId>{5C22544A-7EE6-4342-B048-85BDC9FD1C3A}</a:tableStyleId>
              </a:tblPr>
              <a:tblGrid>
                <a:gridCol w="1507435">
                  <a:extLst>
                    <a:ext uri="{9D8B030D-6E8A-4147-A177-3AD203B41FA5}">
                      <a16:colId xmlns:a16="http://schemas.microsoft.com/office/drawing/2014/main" val="1092564266"/>
                    </a:ext>
                  </a:extLst>
                </a:gridCol>
                <a:gridCol w="2690188">
                  <a:extLst>
                    <a:ext uri="{9D8B030D-6E8A-4147-A177-3AD203B41FA5}">
                      <a16:colId xmlns:a16="http://schemas.microsoft.com/office/drawing/2014/main" val="1941849238"/>
                    </a:ext>
                  </a:extLst>
                </a:gridCol>
                <a:gridCol w="3115321">
                  <a:extLst>
                    <a:ext uri="{9D8B030D-6E8A-4147-A177-3AD203B41FA5}">
                      <a16:colId xmlns:a16="http://schemas.microsoft.com/office/drawing/2014/main" val="3049657411"/>
                    </a:ext>
                  </a:extLst>
                </a:gridCol>
                <a:gridCol w="3202653">
                  <a:extLst>
                    <a:ext uri="{9D8B030D-6E8A-4147-A177-3AD203B41FA5}">
                      <a16:colId xmlns:a16="http://schemas.microsoft.com/office/drawing/2014/main" val="3406993190"/>
                    </a:ext>
                  </a:extLst>
                </a:gridCol>
              </a:tblGrid>
              <a:tr h="370840">
                <a:tc>
                  <a:txBody>
                    <a:bodyPr/>
                    <a:lstStyle/>
                    <a:p>
                      <a:r>
                        <a:rPr lang="en-GB" sz="1400" noProof="0" dirty="0">
                          <a:solidFill>
                            <a:schemeClr val="tx1"/>
                          </a:solidFill>
                        </a:rPr>
                        <a:t>Region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noProof="0" dirty="0">
                          <a:solidFill>
                            <a:schemeClr val="tx1"/>
                          </a:solidFill>
                        </a:rPr>
                        <a:t>Regulatory term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noProof="0" dirty="0">
                          <a:solidFill>
                            <a:schemeClr val="tx1"/>
                          </a:solidFill>
                        </a:rPr>
                        <a:t>Scope (combination of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noProof="0" dirty="0">
                          <a:solidFill>
                            <a:schemeClr val="tx1"/>
                          </a:solidFill>
                        </a:rPr>
                        <a:t>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64064758"/>
                  </a:ext>
                </a:extLst>
              </a:tr>
              <a:tr h="370840">
                <a:tc>
                  <a:txBody>
                    <a:bodyPr/>
                    <a:lstStyle/>
                    <a:p>
                      <a:r>
                        <a:rPr lang="en-GB" sz="1400" noProof="0" dirty="0">
                          <a:solidFill>
                            <a:schemeClr val="tx1"/>
                          </a:solidFill>
                        </a:rPr>
                        <a:t>EU (EMA/EC)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tx1"/>
                          </a:solidFill>
                        </a:rPr>
                        <a:t>No single definition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tx1"/>
                          </a:solidFill>
                        </a:rPr>
                        <a:t>Drug and device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tx1"/>
                          </a:solidFill>
                        </a:rPr>
                        <a:t>Initial draft guidance referred to “Drug-device combinations (DDCs)”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tx1"/>
                          </a:solidFill>
                        </a:rPr>
                        <a:t>Later: “medicinal products when used with a medical device”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7178142"/>
                  </a:ext>
                </a:extLst>
              </a:tr>
              <a:tr h="370840">
                <a:tc>
                  <a:txBody>
                    <a:bodyPr/>
                    <a:lstStyle/>
                    <a:p>
                      <a:r>
                        <a:rPr lang="en-GB" sz="1400" noProof="0" dirty="0">
                          <a:solidFill>
                            <a:schemeClr val="tx1"/>
                          </a:solidFill>
                        </a:rPr>
                        <a:t>US (FDA)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noProof="0" dirty="0">
                          <a:solidFill>
                            <a:schemeClr val="tx1"/>
                          </a:solidFill>
                        </a:rPr>
                        <a:t>Combination Products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noProof="0" dirty="0">
                          <a:solidFill>
                            <a:schemeClr val="tx1"/>
                          </a:solidFill>
                        </a:rPr>
                        <a:t>Drug, device or </a:t>
                      </a:r>
                      <a:r>
                        <a:rPr lang="en-GB" sz="1400" noProof="0" dirty="0">
                          <a:solidFill>
                            <a:srgbClr val="0070C0"/>
                          </a:solidFill>
                        </a:rPr>
                        <a:t>biologic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noProof="0" dirty="0">
                          <a:solidFill>
                            <a:schemeClr val="tx1"/>
                          </a:solidFill>
                        </a:rPr>
                        <a:t>Not necessarily with device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10136730"/>
                  </a:ext>
                </a:extLst>
              </a:tr>
              <a:tr h="370840">
                <a:tc>
                  <a:txBody>
                    <a:bodyPr/>
                    <a:lstStyle/>
                    <a:p>
                      <a:r>
                        <a:rPr lang="en-GB" sz="1400" noProof="0" dirty="0">
                          <a:solidFill>
                            <a:schemeClr val="tx1"/>
                          </a:solidFill>
                        </a:rPr>
                        <a:t>Canada (Health Canada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tx1"/>
                          </a:solidFill>
                        </a:rPr>
                        <a:t>Drug-Device Combination Products (DDCPs)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tx1"/>
                          </a:solidFill>
                        </a:rPr>
                        <a:t>Drug and device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400" noProof="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45086962"/>
                  </a:ext>
                </a:extLst>
              </a:tr>
              <a:tr h="370840">
                <a:tc>
                  <a:txBody>
                    <a:bodyPr/>
                    <a:lstStyle/>
                    <a:p>
                      <a:r>
                        <a:rPr lang="en-GB" sz="1400" noProof="0" dirty="0">
                          <a:solidFill>
                            <a:schemeClr val="tx1"/>
                          </a:solidFill>
                        </a:rPr>
                        <a:t>Australia (TGA)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tx1"/>
                          </a:solidFill>
                        </a:rPr>
                        <a:t>Combination Products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tx1"/>
                          </a:solidFill>
                        </a:rPr>
                        <a:t>Drug, device or </a:t>
                      </a:r>
                      <a:r>
                        <a:rPr lang="en-GB" sz="1400" noProof="0" dirty="0">
                          <a:solidFill>
                            <a:srgbClr val="0070C0"/>
                          </a:solidFill>
                        </a:rPr>
                        <a:t>biologic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tx1"/>
                          </a:solidFill>
                        </a:rPr>
                        <a:t>Biologic example ref to ATMPs</a:t>
                      </a:r>
                    </a:p>
                    <a:p>
                      <a:endParaRPr lang="en-GB" sz="1400" noProof="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12162605"/>
                  </a:ext>
                </a:extLst>
              </a:tr>
              <a:tr h="370840">
                <a:tc>
                  <a:txBody>
                    <a:bodyPr/>
                    <a:lstStyle/>
                    <a:p>
                      <a:r>
                        <a:rPr lang="en-GB" sz="1400" noProof="0" dirty="0">
                          <a:solidFill>
                            <a:schemeClr val="tx1"/>
                          </a:solidFill>
                        </a:rPr>
                        <a:t>Japan (PMDA)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tx1"/>
                          </a:solidFill>
                        </a:rPr>
                        <a:t>Combination Products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tx1"/>
                          </a:solidFill>
                        </a:rPr>
                        <a:t>Drug, device or </a:t>
                      </a:r>
                      <a:r>
                        <a:rPr lang="en-GB" sz="1400" noProof="0" dirty="0">
                          <a:solidFill>
                            <a:srgbClr val="0070C0"/>
                          </a:solidFill>
                        </a:rPr>
                        <a:t>processed cell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noProof="0" dirty="0">
                          <a:solidFill>
                            <a:schemeClr val="tx1"/>
                          </a:solidFill>
                        </a:rPr>
                        <a:t>Ref to ATMPs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1665620"/>
                  </a:ext>
                </a:extLst>
              </a:tr>
              <a:tr h="370840">
                <a:tc>
                  <a:txBody>
                    <a:bodyPr/>
                    <a:lstStyle/>
                    <a:p>
                      <a:r>
                        <a:rPr lang="en-GB" sz="1400" noProof="0" dirty="0">
                          <a:solidFill>
                            <a:schemeClr val="tx1"/>
                          </a:solidFill>
                        </a:rPr>
                        <a:t>China (NMPA)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tx1"/>
                          </a:solidFill>
                        </a:rPr>
                        <a:t>Drug-Device Combination Products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noProof="0" dirty="0">
                          <a:solidFill>
                            <a:schemeClr val="tx1"/>
                          </a:solidFill>
                        </a:rPr>
                        <a:t>Drug and device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rgbClr val="C00000"/>
                          </a:solidFill>
                        </a:rPr>
                        <a:t>+ Produced as Single entity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accent2">
                              <a:lumMod val="75000"/>
                            </a:schemeClr>
                          </a:solidFill>
                        </a:rPr>
                        <a:t>- certain types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tx1"/>
                          </a:solidFill>
                        </a:rPr>
                        <a:t>“medical products composed of drugs and medical devices and produced as a single entity”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5606915"/>
                  </a:ext>
                </a:extLst>
              </a:tr>
              <a:tr h="370840">
                <a:tc>
                  <a:txBody>
                    <a:bodyPr/>
                    <a:lstStyle/>
                    <a:p>
                      <a:r>
                        <a:rPr lang="en-GB" sz="1400" noProof="0" dirty="0">
                          <a:solidFill>
                            <a:schemeClr val="tx1"/>
                          </a:solidFill>
                        </a:rPr>
                        <a:t>South Korea (MFDS)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noProof="0" dirty="0">
                          <a:solidFill>
                            <a:schemeClr val="tx1"/>
                          </a:solidFill>
                        </a:rPr>
                        <a:t>Combination Products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tx1"/>
                          </a:solidFill>
                        </a:rPr>
                        <a:t>(Quasi-) drug and device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rgbClr val="C00000"/>
                          </a:solidFill>
                        </a:rPr>
                        <a:t>+ Produced as Single entity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tx1"/>
                          </a:solidFill>
                        </a:rPr>
                        <a:t>Quasi-drugs -&gt; cosmetics (</a:t>
                      </a:r>
                      <a:r>
                        <a:rPr lang="en-GB" sz="1400" noProof="0" dirty="0" err="1">
                          <a:solidFill>
                            <a:schemeClr val="tx1"/>
                          </a:solidFill>
                        </a:rPr>
                        <a:t>incl</a:t>
                      </a:r>
                      <a:r>
                        <a:rPr lang="en-GB" sz="1400" noProof="0" dirty="0">
                          <a:solidFill>
                            <a:schemeClr val="tx1"/>
                          </a:solidFill>
                        </a:rPr>
                        <a:t> acne)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8216994"/>
                  </a:ext>
                </a:extLst>
              </a:tr>
              <a:tr h="370840">
                <a:tc>
                  <a:txBody>
                    <a:bodyPr/>
                    <a:lstStyle/>
                    <a:p>
                      <a:r>
                        <a:rPr lang="en-GB" sz="1400" noProof="0" dirty="0">
                          <a:solidFill>
                            <a:schemeClr val="tx1"/>
                          </a:solidFill>
                        </a:rPr>
                        <a:t>Brazil (ANVISA)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tx1"/>
                          </a:solidFill>
                        </a:rPr>
                        <a:t>No single definition (yet)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tx1"/>
                          </a:solidFill>
                        </a:rPr>
                        <a:t>Drug (incl. vaccine) and device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rgbClr val="C00000"/>
                          </a:solidFill>
                        </a:rPr>
                        <a:t>+ Produced as Single entity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tx1"/>
                          </a:solidFill>
                        </a:rPr>
                        <a:t>No regulation available yet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382376"/>
                  </a:ext>
                </a:extLst>
              </a:tr>
            </a:tbl>
          </a:graphicData>
        </a:graphic>
      </p:graphicFrame>
    </p:spTree>
    <p:extLst>
      <p:ext uri="{BB962C8B-B14F-4D97-AF65-F5344CB8AC3E}">
        <p14:creationId xmlns:p14="http://schemas.microsoft.com/office/powerpoint/2010/main" val="1273155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187E742C-BE54-4139-D6EC-0F2BAD1ACE43}"/>
              </a:ext>
            </a:extLst>
          </p:cNvPr>
          <p:cNvSpPr/>
          <p:nvPr/>
        </p:nvSpPr>
        <p:spPr>
          <a:xfrm>
            <a:off x="4584423" y="114829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C4E43166-CE44-3ADA-B6D9-1592010E74DD}"/>
              </a:ext>
            </a:extLst>
          </p:cNvPr>
          <p:cNvSpPr/>
          <p:nvPr/>
        </p:nvSpPr>
        <p:spPr>
          <a:xfrm>
            <a:off x="4584423" y="250084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9830253F-8E88-DC86-6806-F7627D0EE345}"/>
              </a:ext>
            </a:extLst>
          </p:cNvPr>
          <p:cNvSpPr/>
          <p:nvPr/>
        </p:nvSpPr>
        <p:spPr>
          <a:xfrm>
            <a:off x="4584423" y="385339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3C3CB4DB-98F7-1DFA-0BB9-E8864BCE66AC}"/>
              </a:ext>
            </a:extLst>
          </p:cNvPr>
          <p:cNvSpPr/>
          <p:nvPr/>
        </p:nvSpPr>
        <p:spPr>
          <a:xfrm>
            <a:off x="4584423" y="520594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ekstvak 7">
            <a:extLst>
              <a:ext uri="{FF2B5EF4-FFF2-40B4-BE49-F238E27FC236}">
                <a16:creationId xmlns:a16="http://schemas.microsoft.com/office/drawing/2014/main" id="{9D84761B-8363-319B-AD4C-5A4348D7DA6C}"/>
              </a:ext>
            </a:extLst>
          </p:cNvPr>
          <p:cNvSpPr txBox="1"/>
          <p:nvPr/>
        </p:nvSpPr>
        <p:spPr>
          <a:xfrm>
            <a:off x="4682697" y="5417820"/>
            <a:ext cx="2066591" cy="307777"/>
          </a:xfrm>
          <a:prstGeom prst="rect">
            <a:avLst/>
          </a:prstGeom>
          <a:noFill/>
        </p:spPr>
        <p:txBody>
          <a:bodyPr wrap="none" rtlCol="0">
            <a:spAutoFit/>
          </a:bodyPr>
          <a:lstStyle/>
          <a:p>
            <a:pPr algn="ctr"/>
            <a:r>
              <a:rPr lang="en-GB" sz="1400" dirty="0"/>
              <a:t>Medical device regulation</a:t>
            </a:r>
          </a:p>
        </p:txBody>
      </p:sp>
      <p:sp>
        <p:nvSpPr>
          <p:cNvPr id="9" name="Tekstvak 8">
            <a:extLst>
              <a:ext uri="{FF2B5EF4-FFF2-40B4-BE49-F238E27FC236}">
                <a16:creationId xmlns:a16="http://schemas.microsoft.com/office/drawing/2014/main" id="{E9ECF407-351F-CC30-C200-1AC68DF6F93A}"/>
              </a:ext>
            </a:extLst>
          </p:cNvPr>
          <p:cNvSpPr txBox="1"/>
          <p:nvPr/>
        </p:nvSpPr>
        <p:spPr>
          <a:xfrm>
            <a:off x="4853836" y="1360170"/>
            <a:ext cx="1724319" cy="307777"/>
          </a:xfrm>
          <a:prstGeom prst="rect">
            <a:avLst/>
          </a:prstGeom>
          <a:noFill/>
        </p:spPr>
        <p:txBody>
          <a:bodyPr wrap="none" rtlCol="0">
            <a:spAutoFit/>
          </a:bodyPr>
          <a:lstStyle/>
          <a:p>
            <a:pPr algn="ctr"/>
            <a:r>
              <a:rPr lang="en-GB" sz="1400" dirty="0"/>
              <a:t>Medicines regulation</a:t>
            </a:r>
          </a:p>
        </p:txBody>
      </p:sp>
      <p:cxnSp>
        <p:nvCxnSpPr>
          <p:cNvPr id="11" name="Gebogen verbindingslijn 10">
            <a:extLst>
              <a:ext uri="{FF2B5EF4-FFF2-40B4-BE49-F238E27FC236}">
                <a16:creationId xmlns:a16="http://schemas.microsoft.com/office/drawing/2014/main" id="{D2000D27-17FC-9D59-D7BD-65FDE6A30990}"/>
              </a:ext>
            </a:extLst>
          </p:cNvPr>
          <p:cNvCxnSpPr>
            <a:cxnSpLocks/>
            <a:stCxn id="15" idx="6"/>
            <a:endCxn id="4" idx="1"/>
          </p:cNvCxnSpPr>
          <p:nvPr/>
        </p:nvCxnSpPr>
        <p:spPr>
          <a:xfrm flipV="1">
            <a:off x="1061925" y="1514059"/>
            <a:ext cx="3522498" cy="193759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kstvak 12">
            <a:extLst>
              <a:ext uri="{FF2B5EF4-FFF2-40B4-BE49-F238E27FC236}">
                <a16:creationId xmlns:a16="http://schemas.microsoft.com/office/drawing/2014/main" id="{F5302C52-39EF-C48C-300F-7A85418BB0CF}"/>
              </a:ext>
            </a:extLst>
          </p:cNvPr>
          <p:cNvSpPr txBox="1"/>
          <p:nvPr/>
        </p:nvSpPr>
        <p:spPr>
          <a:xfrm>
            <a:off x="2925443" y="1360170"/>
            <a:ext cx="1535734" cy="276999"/>
          </a:xfrm>
          <a:prstGeom prst="rect">
            <a:avLst/>
          </a:prstGeom>
          <a:solidFill>
            <a:schemeClr val="bg1"/>
          </a:solidFill>
          <a:ln>
            <a:solidFill>
              <a:schemeClr val="tx1"/>
            </a:solidFill>
          </a:ln>
        </p:spPr>
        <p:txBody>
          <a:bodyPr wrap="square" rtlCol="0">
            <a:spAutoFit/>
          </a:bodyPr>
          <a:lstStyle/>
          <a:p>
            <a:pPr algn="ctr"/>
            <a:r>
              <a:rPr lang="en-GB" sz="1200" b="1" dirty="0"/>
              <a:t>Drugs / biologics</a:t>
            </a:r>
          </a:p>
        </p:txBody>
      </p:sp>
      <p:cxnSp>
        <p:nvCxnSpPr>
          <p:cNvPr id="14" name="Gebogen verbindingslijn 13">
            <a:extLst>
              <a:ext uri="{FF2B5EF4-FFF2-40B4-BE49-F238E27FC236}">
                <a16:creationId xmlns:a16="http://schemas.microsoft.com/office/drawing/2014/main" id="{BC448A79-AFF8-C29A-D0E3-C5C2D89E96B0}"/>
              </a:ext>
            </a:extLst>
          </p:cNvPr>
          <p:cNvCxnSpPr>
            <a:cxnSpLocks/>
            <a:stCxn id="15" idx="6"/>
            <a:endCxn id="5" idx="1"/>
          </p:cNvCxnSpPr>
          <p:nvPr/>
        </p:nvCxnSpPr>
        <p:spPr>
          <a:xfrm flipV="1">
            <a:off x="1061925" y="2866609"/>
            <a:ext cx="3522498" cy="58504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Ovaal 14">
            <a:extLst>
              <a:ext uri="{FF2B5EF4-FFF2-40B4-BE49-F238E27FC236}">
                <a16:creationId xmlns:a16="http://schemas.microsoft.com/office/drawing/2014/main" id="{94BFA1AD-13F6-6DC4-6A65-9CAD05284FC3}"/>
              </a:ext>
            </a:extLst>
          </p:cNvPr>
          <p:cNvSpPr/>
          <p:nvPr/>
        </p:nvSpPr>
        <p:spPr>
          <a:xfrm>
            <a:off x="844755" y="3337560"/>
            <a:ext cx="217170" cy="2281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Tekstvak 18">
            <a:extLst>
              <a:ext uri="{FF2B5EF4-FFF2-40B4-BE49-F238E27FC236}">
                <a16:creationId xmlns:a16="http://schemas.microsoft.com/office/drawing/2014/main" id="{8B6FA9C2-505B-822F-6027-5FAE555ADA53}"/>
              </a:ext>
            </a:extLst>
          </p:cNvPr>
          <p:cNvSpPr txBox="1"/>
          <p:nvPr/>
        </p:nvSpPr>
        <p:spPr>
          <a:xfrm>
            <a:off x="2925443" y="2676764"/>
            <a:ext cx="1535735" cy="461665"/>
          </a:xfrm>
          <a:prstGeom prst="rect">
            <a:avLst/>
          </a:prstGeom>
          <a:solidFill>
            <a:schemeClr val="bg1"/>
          </a:solidFill>
          <a:ln>
            <a:solidFill>
              <a:schemeClr val="tx1"/>
            </a:solidFill>
          </a:ln>
        </p:spPr>
        <p:txBody>
          <a:bodyPr wrap="square" rtlCol="0">
            <a:spAutoFit/>
          </a:bodyPr>
          <a:lstStyle/>
          <a:p>
            <a:pPr algn="ctr"/>
            <a:r>
              <a:rPr lang="en-GB" sz="1200" b="1" dirty="0"/>
              <a:t>Device-enhanced drugs*</a:t>
            </a:r>
          </a:p>
        </p:txBody>
      </p:sp>
      <p:cxnSp>
        <p:nvCxnSpPr>
          <p:cNvPr id="20" name="Gebogen verbindingslijn 19">
            <a:extLst>
              <a:ext uri="{FF2B5EF4-FFF2-40B4-BE49-F238E27FC236}">
                <a16:creationId xmlns:a16="http://schemas.microsoft.com/office/drawing/2014/main" id="{8936AAB4-FA4C-09CE-49A3-E206E20B1641}"/>
              </a:ext>
            </a:extLst>
          </p:cNvPr>
          <p:cNvCxnSpPr>
            <a:cxnSpLocks/>
            <a:stCxn id="15" idx="6"/>
            <a:endCxn id="6" idx="1"/>
          </p:cNvCxnSpPr>
          <p:nvPr/>
        </p:nvCxnSpPr>
        <p:spPr>
          <a:xfrm>
            <a:off x="1061925" y="3451652"/>
            <a:ext cx="3522498" cy="76750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kstvak 22">
            <a:extLst>
              <a:ext uri="{FF2B5EF4-FFF2-40B4-BE49-F238E27FC236}">
                <a16:creationId xmlns:a16="http://schemas.microsoft.com/office/drawing/2014/main" id="{2547F2CA-C9D9-3732-5CD7-815E1157B278}"/>
              </a:ext>
            </a:extLst>
          </p:cNvPr>
          <p:cNvSpPr txBox="1"/>
          <p:nvPr/>
        </p:nvSpPr>
        <p:spPr>
          <a:xfrm>
            <a:off x="2925443" y="3957549"/>
            <a:ext cx="1535736" cy="523220"/>
          </a:xfrm>
          <a:prstGeom prst="rect">
            <a:avLst/>
          </a:prstGeom>
          <a:solidFill>
            <a:schemeClr val="bg1"/>
          </a:solidFill>
          <a:ln>
            <a:solidFill>
              <a:schemeClr val="tx1"/>
            </a:solidFill>
          </a:ln>
        </p:spPr>
        <p:txBody>
          <a:bodyPr wrap="square" rtlCol="0">
            <a:spAutoFit/>
          </a:bodyPr>
          <a:lstStyle/>
          <a:p>
            <a:pPr algn="ctr"/>
            <a:r>
              <a:rPr lang="en-GB" sz="1400" b="1" dirty="0"/>
              <a:t>Drug-enhanced devices**</a:t>
            </a:r>
          </a:p>
        </p:txBody>
      </p:sp>
      <p:cxnSp>
        <p:nvCxnSpPr>
          <p:cNvPr id="25" name="Gebogen verbindingslijn 24">
            <a:extLst>
              <a:ext uri="{FF2B5EF4-FFF2-40B4-BE49-F238E27FC236}">
                <a16:creationId xmlns:a16="http://schemas.microsoft.com/office/drawing/2014/main" id="{374912E7-C38D-D07F-466C-73B188D8F066}"/>
              </a:ext>
            </a:extLst>
          </p:cNvPr>
          <p:cNvCxnSpPr>
            <a:cxnSpLocks/>
            <a:stCxn id="15" idx="6"/>
            <a:endCxn id="7" idx="1"/>
          </p:cNvCxnSpPr>
          <p:nvPr/>
        </p:nvCxnSpPr>
        <p:spPr>
          <a:xfrm>
            <a:off x="1061925" y="3451652"/>
            <a:ext cx="3522498" cy="212005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kstvak 27">
            <a:extLst>
              <a:ext uri="{FF2B5EF4-FFF2-40B4-BE49-F238E27FC236}">
                <a16:creationId xmlns:a16="http://schemas.microsoft.com/office/drawing/2014/main" id="{CB3BF8D5-57EF-6E7F-4E54-A067C77F6225}"/>
              </a:ext>
            </a:extLst>
          </p:cNvPr>
          <p:cNvSpPr txBox="1"/>
          <p:nvPr/>
        </p:nvSpPr>
        <p:spPr>
          <a:xfrm>
            <a:off x="2925443" y="5412314"/>
            <a:ext cx="1535736" cy="307777"/>
          </a:xfrm>
          <a:prstGeom prst="rect">
            <a:avLst/>
          </a:prstGeom>
          <a:solidFill>
            <a:schemeClr val="bg1"/>
          </a:solidFill>
          <a:ln>
            <a:solidFill>
              <a:schemeClr val="tx1"/>
            </a:solidFill>
          </a:ln>
        </p:spPr>
        <p:txBody>
          <a:bodyPr wrap="square" rtlCol="0">
            <a:spAutoFit/>
          </a:bodyPr>
          <a:lstStyle/>
          <a:p>
            <a:pPr algn="ctr"/>
            <a:r>
              <a:rPr lang="en-GB" sz="1400" b="1" dirty="0"/>
              <a:t>Medical devices</a:t>
            </a:r>
          </a:p>
        </p:txBody>
      </p:sp>
      <p:sp>
        <p:nvSpPr>
          <p:cNvPr id="29" name="Tekstvak 28">
            <a:extLst>
              <a:ext uri="{FF2B5EF4-FFF2-40B4-BE49-F238E27FC236}">
                <a16:creationId xmlns:a16="http://schemas.microsoft.com/office/drawing/2014/main" id="{2442DEBB-69C2-361A-BFA4-7380050F2325}"/>
              </a:ext>
            </a:extLst>
          </p:cNvPr>
          <p:cNvSpPr txBox="1"/>
          <p:nvPr/>
        </p:nvSpPr>
        <p:spPr>
          <a:xfrm>
            <a:off x="4853836" y="2712720"/>
            <a:ext cx="1724319" cy="307777"/>
          </a:xfrm>
          <a:prstGeom prst="rect">
            <a:avLst/>
          </a:prstGeom>
          <a:noFill/>
        </p:spPr>
        <p:txBody>
          <a:bodyPr wrap="none" rtlCol="0">
            <a:spAutoFit/>
          </a:bodyPr>
          <a:lstStyle/>
          <a:p>
            <a:pPr algn="ctr"/>
            <a:r>
              <a:rPr lang="en-GB" sz="1400" dirty="0"/>
              <a:t>Medicines regulation</a:t>
            </a:r>
          </a:p>
        </p:txBody>
      </p:sp>
      <p:sp>
        <p:nvSpPr>
          <p:cNvPr id="30" name="Tekstvak 29">
            <a:extLst>
              <a:ext uri="{FF2B5EF4-FFF2-40B4-BE49-F238E27FC236}">
                <a16:creationId xmlns:a16="http://schemas.microsoft.com/office/drawing/2014/main" id="{A9C288F7-A81B-2EB7-EF72-C02122FBCD49}"/>
              </a:ext>
            </a:extLst>
          </p:cNvPr>
          <p:cNvSpPr txBox="1"/>
          <p:nvPr/>
        </p:nvSpPr>
        <p:spPr>
          <a:xfrm>
            <a:off x="4682697" y="4065270"/>
            <a:ext cx="2066591" cy="307777"/>
          </a:xfrm>
          <a:prstGeom prst="rect">
            <a:avLst/>
          </a:prstGeom>
          <a:noFill/>
        </p:spPr>
        <p:txBody>
          <a:bodyPr wrap="none" rtlCol="0">
            <a:spAutoFit/>
          </a:bodyPr>
          <a:lstStyle/>
          <a:p>
            <a:pPr algn="ctr"/>
            <a:r>
              <a:rPr lang="en-GB" sz="1400" dirty="0"/>
              <a:t>Medical device regulation</a:t>
            </a:r>
          </a:p>
        </p:txBody>
      </p:sp>
      <p:sp>
        <p:nvSpPr>
          <p:cNvPr id="31" name="Rechthoek 30">
            <a:extLst>
              <a:ext uri="{FF2B5EF4-FFF2-40B4-BE49-F238E27FC236}">
                <a16:creationId xmlns:a16="http://schemas.microsoft.com/office/drawing/2014/main" id="{5BE6E9A0-FAE4-2AA0-C6FD-E6B7CE1FD827}"/>
              </a:ext>
            </a:extLst>
          </p:cNvPr>
          <p:cNvSpPr/>
          <p:nvPr/>
        </p:nvSpPr>
        <p:spPr>
          <a:xfrm>
            <a:off x="617220" y="2025432"/>
            <a:ext cx="11224260" cy="2874228"/>
          </a:xfrm>
          <a:prstGeom prst="rect">
            <a:avLst/>
          </a:prstGeom>
          <a:noFill/>
          <a:ln w="28575">
            <a:solidFill>
              <a:schemeClr val="accent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Tekstvak 31">
            <a:extLst>
              <a:ext uri="{FF2B5EF4-FFF2-40B4-BE49-F238E27FC236}">
                <a16:creationId xmlns:a16="http://schemas.microsoft.com/office/drawing/2014/main" id="{6962486E-9BB2-580E-386A-5FDF641C61AB}"/>
              </a:ext>
            </a:extLst>
          </p:cNvPr>
          <p:cNvSpPr txBox="1"/>
          <p:nvPr/>
        </p:nvSpPr>
        <p:spPr>
          <a:xfrm>
            <a:off x="617219" y="2046178"/>
            <a:ext cx="1841530" cy="523220"/>
          </a:xfrm>
          <a:prstGeom prst="rect">
            <a:avLst/>
          </a:prstGeom>
          <a:noFill/>
        </p:spPr>
        <p:txBody>
          <a:bodyPr wrap="none" rtlCol="0">
            <a:spAutoFit/>
          </a:bodyPr>
          <a:lstStyle/>
          <a:p>
            <a:r>
              <a:rPr lang="en-GB" sz="1400" b="1" dirty="0">
                <a:solidFill>
                  <a:schemeClr val="accent2">
                    <a:lumMod val="75000"/>
                  </a:schemeClr>
                </a:solidFill>
              </a:rPr>
              <a:t>(Drug-Device) </a:t>
            </a:r>
          </a:p>
          <a:p>
            <a:r>
              <a:rPr lang="en-GB" sz="1400" b="1" dirty="0">
                <a:solidFill>
                  <a:schemeClr val="accent2">
                    <a:lumMod val="75000"/>
                  </a:schemeClr>
                </a:solidFill>
              </a:rPr>
              <a:t>Combination products</a:t>
            </a:r>
          </a:p>
        </p:txBody>
      </p:sp>
      <p:sp>
        <p:nvSpPr>
          <p:cNvPr id="39" name="Tekstvak 38">
            <a:extLst>
              <a:ext uri="{FF2B5EF4-FFF2-40B4-BE49-F238E27FC236}">
                <a16:creationId xmlns:a16="http://schemas.microsoft.com/office/drawing/2014/main" id="{3B00D2F6-CA4B-955C-5710-8F30191E7300}"/>
              </a:ext>
            </a:extLst>
          </p:cNvPr>
          <p:cNvSpPr txBox="1"/>
          <p:nvPr/>
        </p:nvSpPr>
        <p:spPr>
          <a:xfrm>
            <a:off x="491490" y="6377941"/>
            <a:ext cx="8382086" cy="461665"/>
          </a:xfrm>
          <a:prstGeom prst="rect">
            <a:avLst/>
          </a:prstGeom>
          <a:noFill/>
        </p:spPr>
        <p:txBody>
          <a:bodyPr wrap="square" rtlCol="0">
            <a:spAutoFit/>
          </a:bodyPr>
          <a:lstStyle/>
          <a:p>
            <a:r>
              <a:rPr lang="en-GB" sz="1200" dirty="0"/>
              <a:t>**device is the primary component / PMOA achieved by physical action; can be assisted by pharmacological, immunological, or metabolic means </a:t>
            </a:r>
          </a:p>
        </p:txBody>
      </p:sp>
      <p:sp>
        <p:nvSpPr>
          <p:cNvPr id="44" name="Tekstvak 43">
            <a:extLst>
              <a:ext uri="{FF2B5EF4-FFF2-40B4-BE49-F238E27FC236}">
                <a16:creationId xmlns:a16="http://schemas.microsoft.com/office/drawing/2014/main" id="{C728C099-41F4-80DD-8825-7E0C11F2F3D8}"/>
              </a:ext>
            </a:extLst>
          </p:cNvPr>
          <p:cNvSpPr txBox="1"/>
          <p:nvPr/>
        </p:nvSpPr>
        <p:spPr>
          <a:xfrm>
            <a:off x="491490" y="5915740"/>
            <a:ext cx="9416104" cy="276999"/>
          </a:xfrm>
          <a:prstGeom prst="rect">
            <a:avLst/>
          </a:prstGeom>
          <a:noFill/>
        </p:spPr>
        <p:txBody>
          <a:bodyPr wrap="none" rtlCol="0">
            <a:spAutoFit/>
          </a:bodyPr>
          <a:lstStyle/>
          <a:p>
            <a:r>
              <a:rPr lang="en-GB" sz="1200" dirty="0"/>
              <a:t>*drug is the primary component / PMOA achieved by pharmacological, immunological, or metabolic means (e.g. enable the delivery of the medicine)</a:t>
            </a:r>
          </a:p>
        </p:txBody>
      </p:sp>
      <p:sp>
        <p:nvSpPr>
          <p:cNvPr id="2" name="Tekstvak 1">
            <a:extLst>
              <a:ext uri="{FF2B5EF4-FFF2-40B4-BE49-F238E27FC236}">
                <a16:creationId xmlns:a16="http://schemas.microsoft.com/office/drawing/2014/main" id="{95AD9FFC-B92B-0836-6E01-B809B24ED220}"/>
              </a:ext>
            </a:extLst>
          </p:cNvPr>
          <p:cNvSpPr txBox="1"/>
          <p:nvPr/>
        </p:nvSpPr>
        <p:spPr>
          <a:xfrm>
            <a:off x="8873576" y="3712190"/>
            <a:ext cx="2899986" cy="1015663"/>
          </a:xfrm>
          <a:prstGeom prst="rect">
            <a:avLst/>
          </a:prstGeom>
          <a:noFill/>
        </p:spPr>
        <p:txBody>
          <a:bodyPr wrap="square" rtlCol="0">
            <a:spAutoFit/>
          </a:bodyPr>
          <a:lstStyle/>
          <a:p>
            <a:pPr marL="285750" indent="-285750">
              <a:buFont typeface="Arial" panose="020B0604020202020204" pitchFamily="34" charset="0"/>
              <a:buChar char="•"/>
            </a:pPr>
            <a:r>
              <a:rPr lang="en-GB" sz="1200" dirty="0"/>
              <a:t>drug-eluting stents;</a:t>
            </a:r>
          </a:p>
          <a:p>
            <a:pPr marL="285750" indent="-285750">
              <a:buFont typeface="Arial" panose="020B0604020202020204" pitchFamily="34" charset="0"/>
              <a:buChar char="•"/>
            </a:pPr>
            <a:r>
              <a:rPr lang="en-GB" sz="1200" dirty="0"/>
              <a:t>bone cement containing an antibiotic;</a:t>
            </a:r>
          </a:p>
          <a:p>
            <a:pPr marL="285750" indent="-285750">
              <a:buFont typeface="Arial" panose="020B0604020202020204" pitchFamily="34" charset="0"/>
              <a:buChar char="•"/>
            </a:pPr>
            <a:r>
              <a:rPr lang="en-GB" sz="1200" dirty="0"/>
              <a:t>catheters coated with heparin or an antibiotic agent;</a:t>
            </a:r>
          </a:p>
          <a:p>
            <a:pPr marL="285750" indent="-285750">
              <a:buFont typeface="Arial" panose="020B0604020202020204" pitchFamily="34" charset="0"/>
              <a:buChar char="•"/>
            </a:pPr>
            <a:r>
              <a:rPr lang="en-GB" sz="1200" dirty="0"/>
              <a:t>condoms coated with spermicides.</a:t>
            </a:r>
          </a:p>
        </p:txBody>
      </p:sp>
      <p:sp>
        <p:nvSpPr>
          <p:cNvPr id="3" name="Tekstvak 2">
            <a:extLst>
              <a:ext uri="{FF2B5EF4-FFF2-40B4-BE49-F238E27FC236}">
                <a16:creationId xmlns:a16="http://schemas.microsoft.com/office/drawing/2014/main" id="{7233D9CC-5041-3912-E20E-995609D5FA0A}"/>
              </a:ext>
            </a:extLst>
          </p:cNvPr>
          <p:cNvSpPr txBox="1"/>
          <p:nvPr/>
        </p:nvSpPr>
        <p:spPr>
          <a:xfrm>
            <a:off x="8879955" y="2148937"/>
            <a:ext cx="2893606" cy="646331"/>
          </a:xfrm>
          <a:prstGeom prst="rect">
            <a:avLst/>
          </a:prstGeom>
          <a:noFill/>
        </p:spPr>
        <p:txBody>
          <a:bodyPr wrap="square" rtlCol="0">
            <a:spAutoFit/>
          </a:bodyPr>
          <a:lstStyle/>
          <a:p>
            <a:pPr marL="285750" indent="-285750">
              <a:buFont typeface="Arial" panose="020B0604020202020204" pitchFamily="34" charset="0"/>
              <a:buChar char="•"/>
            </a:pPr>
            <a:r>
              <a:rPr lang="en-GB" sz="1200" dirty="0"/>
              <a:t>pre-filled syringes and pens</a:t>
            </a:r>
          </a:p>
          <a:p>
            <a:pPr marL="285750" indent="-285750">
              <a:buFont typeface="Arial" panose="020B0604020202020204" pitchFamily="34" charset="0"/>
              <a:buChar char="•"/>
            </a:pPr>
            <a:r>
              <a:rPr lang="en-GB" sz="1200" dirty="0"/>
              <a:t>patches for transdermal drug delivery</a:t>
            </a:r>
          </a:p>
          <a:p>
            <a:pPr marL="285750" indent="-285750">
              <a:buFont typeface="Arial" panose="020B0604020202020204" pitchFamily="34" charset="0"/>
              <a:buChar char="•"/>
            </a:pPr>
            <a:r>
              <a:rPr lang="en-GB" sz="1200" dirty="0"/>
              <a:t>pre-filled inhalers</a:t>
            </a:r>
          </a:p>
        </p:txBody>
      </p:sp>
      <p:sp>
        <p:nvSpPr>
          <p:cNvPr id="10" name="Tekstvak 9">
            <a:extLst>
              <a:ext uri="{FF2B5EF4-FFF2-40B4-BE49-F238E27FC236}">
                <a16:creationId xmlns:a16="http://schemas.microsoft.com/office/drawing/2014/main" id="{C1207F5D-F51A-B370-F02E-9EF541E1C9F0}"/>
              </a:ext>
            </a:extLst>
          </p:cNvPr>
          <p:cNvSpPr txBox="1"/>
          <p:nvPr/>
        </p:nvSpPr>
        <p:spPr>
          <a:xfrm>
            <a:off x="7320351" y="2329561"/>
            <a:ext cx="659348" cy="276999"/>
          </a:xfrm>
          <a:prstGeom prst="rect">
            <a:avLst/>
          </a:prstGeom>
          <a:noFill/>
        </p:spPr>
        <p:txBody>
          <a:bodyPr wrap="none" rtlCol="0">
            <a:spAutoFit/>
          </a:bodyPr>
          <a:lstStyle/>
          <a:p>
            <a:r>
              <a:rPr lang="en-GB" sz="1200" dirty="0"/>
              <a:t>Integral</a:t>
            </a:r>
          </a:p>
        </p:txBody>
      </p:sp>
      <p:sp>
        <p:nvSpPr>
          <p:cNvPr id="12" name="Tekstvak 11">
            <a:extLst>
              <a:ext uri="{FF2B5EF4-FFF2-40B4-BE49-F238E27FC236}">
                <a16:creationId xmlns:a16="http://schemas.microsoft.com/office/drawing/2014/main" id="{4DBCA8AB-FB7C-3BA2-1245-E84FAB0F0066}"/>
              </a:ext>
            </a:extLst>
          </p:cNvPr>
          <p:cNvSpPr txBox="1"/>
          <p:nvPr/>
        </p:nvSpPr>
        <p:spPr>
          <a:xfrm>
            <a:off x="7320351" y="3050955"/>
            <a:ext cx="1360822" cy="461665"/>
          </a:xfrm>
          <a:prstGeom prst="rect">
            <a:avLst/>
          </a:prstGeom>
          <a:noFill/>
        </p:spPr>
        <p:txBody>
          <a:bodyPr wrap="none" rtlCol="0">
            <a:spAutoFit/>
          </a:bodyPr>
          <a:lstStyle/>
          <a:p>
            <a:r>
              <a:rPr lang="en-GB" sz="1200" dirty="0"/>
              <a:t>Co-packaged or </a:t>
            </a:r>
          </a:p>
          <a:p>
            <a:r>
              <a:rPr lang="en-GB" sz="1200" dirty="0"/>
              <a:t>referenced devices</a:t>
            </a:r>
          </a:p>
        </p:txBody>
      </p:sp>
      <p:sp>
        <p:nvSpPr>
          <p:cNvPr id="17" name="Tekstvak 16">
            <a:extLst>
              <a:ext uri="{FF2B5EF4-FFF2-40B4-BE49-F238E27FC236}">
                <a16:creationId xmlns:a16="http://schemas.microsoft.com/office/drawing/2014/main" id="{D17463C7-5B9C-A45B-A43C-4FC53830EB0B}"/>
              </a:ext>
            </a:extLst>
          </p:cNvPr>
          <p:cNvSpPr txBox="1"/>
          <p:nvPr/>
        </p:nvSpPr>
        <p:spPr>
          <a:xfrm>
            <a:off x="8873576" y="3014394"/>
            <a:ext cx="2899985" cy="646331"/>
          </a:xfrm>
          <a:prstGeom prst="rect">
            <a:avLst/>
          </a:prstGeom>
          <a:noFill/>
        </p:spPr>
        <p:txBody>
          <a:bodyPr wrap="square" rtlCol="0">
            <a:spAutoFit/>
          </a:bodyPr>
          <a:lstStyle/>
          <a:p>
            <a:pPr marL="285750" indent="-285750">
              <a:buFont typeface="Arial" panose="020B0604020202020204" pitchFamily="34" charset="0"/>
              <a:buChar char="•"/>
            </a:pPr>
            <a:r>
              <a:rPr lang="en-GB" sz="1200" dirty="0"/>
              <a:t>reusable pen (</a:t>
            </a:r>
            <a:r>
              <a:rPr lang="en-GB" sz="1200" dirty="0" err="1"/>
              <a:t>eg</a:t>
            </a:r>
            <a:r>
              <a:rPr lang="en-GB" sz="1200" dirty="0"/>
              <a:t> for insulin cartridges)</a:t>
            </a:r>
          </a:p>
          <a:p>
            <a:pPr marL="285750" indent="-285750">
              <a:buFont typeface="Arial" panose="020B0604020202020204" pitchFamily="34" charset="0"/>
              <a:buChar char="•"/>
            </a:pPr>
            <a:r>
              <a:rPr lang="en-GB" sz="1200" dirty="0"/>
              <a:t>tablet delivery system with controller for pain management</a:t>
            </a:r>
          </a:p>
        </p:txBody>
      </p:sp>
      <p:cxnSp>
        <p:nvCxnSpPr>
          <p:cNvPr id="21" name="Gebogen verbindingslijn 20">
            <a:extLst>
              <a:ext uri="{FF2B5EF4-FFF2-40B4-BE49-F238E27FC236}">
                <a16:creationId xmlns:a16="http://schemas.microsoft.com/office/drawing/2014/main" id="{115E51CD-FF03-01ED-AEC4-517D2EECC696}"/>
              </a:ext>
            </a:extLst>
          </p:cNvPr>
          <p:cNvCxnSpPr>
            <a:stCxn id="5" idx="3"/>
            <a:endCxn id="10" idx="1"/>
          </p:cNvCxnSpPr>
          <p:nvPr/>
        </p:nvCxnSpPr>
        <p:spPr>
          <a:xfrm flipV="1">
            <a:off x="6847563" y="2468061"/>
            <a:ext cx="472788" cy="39854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Gebogen verbindingslijn 21">
            <a:extLst>
              <a:ext uri="{FF2B5EF4-FFF2-40B4-BE49-F238E27FC236}">
                <a16:creationId xmlns:a16="http://schemas.microsoft.com/office/drawing/2014/main" id="{8451184D-8F86-3896-3CA8-EDF155DC61EA}"/>
              </a:ext>
            </a:extLst>
          </p:cNvPr>
          <p:cNvCxnSpPr>
            <a:cxnSpLocks/>
            <a:stCxn id="5" idx="3"/>
            <a:endCxn id="12" idx="1"/>
          </p:cNvCxnSpPr>
          <p:nvPr/>
        </p:nvCxnSpPr>
        <p:spPr>
          <a:xfrm>
            <a:off x="6847563" y="2866609"/>
            <a:ext cx="472788" cy="41517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Linkeraccolade 35">
            <a:extLst>
              <a:ext uri="{FF2B5EF4-FFF2-40B4-BE49-F238E27FC236}">
                <a16:creationId xmlns:a16="http://schemas.microsoft.com/office/drawing/2014/main" id="{D80A5205-546C-66FD-0023-FDFF83A05EE8}"/>
              </a:ext>
            </a:extLst>
          </p:cNvPr>
          <p:cNvSpPr/>
          <p:nvPr/>
        </p:nvSpPr>
        <p:spPr>
          <a:xfrm>
            <a:off x="8664312" y="3020497"/>
            <a:ext cx="235768" cy="45762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38" name="Linkeraccolade 37">
            <a:extLst>
              <a:ext uri="{FF2B5EF4-FFF2-40B4-BE49-F238E27FC236}">
                <a16:creationId xmlns:a16="http://schemas.microsoft.com/office/drawing/2014/main" id="{A9E1BCC1-FFE1-A629-4C23-A258AEC72C1E}"/>
              </a:ext>
            </a:extLst>
          </p:cNvPr>
          <p:cNvSpPr/>
          <p:nvPr/>
        </p:nvSpPr>
        <p:spPr>
          <a:xfrm>
            <a:off x="8664312" y="2246224"/>
            <a:ext cx="235768" cy="45762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40" name="Linkeraccolade 39">
            <a:extLst>
              <a:ext uri="{FF2B5EF4-FFF2-40B4-BE49-F238E27FC236}">
                <a16:creationId xmlns:a16="http://schemas.microsoft.com/office/drawing/2014/main" id="{630C9542-18DE-D050-CF86-2D32950E947F}"/>
              </a:ext>
            </a:extLst>
          </p:cNvPr>
          <p:cNvSpPr/>
          <p:nvPr/>
        </p:nvSpPr>
        <p:spPr>
          <a:xfrm>
            <a:off x="8664312" y="3702596"/>
            <a:ext cx="209264" cy="103780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cxnSp>
        <p:nvCxnSpPr>
          <p:cNvPr id="42" name="Rechte verbindingslijn met pijl 41">
            <a:extLst>
              <a:ext uri="{FF2B5EF4-FFF2-40B4-BE49-F238E27FC236}">
                <a16:creationId xmlns:a16="http://schemas.microsoft.com/office/drawing/2014/main" id="{068DB8A6-3F41-65A4-C5F1-A7C7D804169E}"/>
              </a:ext>
            </a:extLst>
          </p:cNvPr>
          <p:cNvCxnSpPr>
            <a:cxnSpLocks/>
            <a:stCxn id="6" idx="3"/>
          </p:cNvCxnSpPr>
          <p:nvPr/>
        </p:nvCxnSpPr>
        <p:spPr>
          <a:xfrm>
            <a:off x="6847563" y="4219159"/>
            <a:ext cx="1554315" cy="0"/>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46" name="Tekstvak 45">
            <a:extLst>
              <a:ext uri="{FF2B5EF4-FFF2-40B4-BE49-F238E27FC236}">
                <a16:creationId xmlns:a16="http://schemas.microsoft.com/office/drawing/2014/main" id="{968D224F-6902-FF44-5B9B-9261545B21F4}"/>
              </a:ext>
            </a:extLst>
          </p:cNvPr>
          <p:cNvSpPr txBox="1"/>
          <p:nvPr/>
        </p:nvSpPr>
        <p:spPr>
          <a:xfrm>
            <a:off x="330172" y="214313"/>
            <a:ext cx="11378884" cy="707886"/>
          </a:xfrm>
          <a:prstGeom prst="rect">
            <a:avLst/>
          </a:prstGeom>
          <a:noFill/>
        </p:spPr>
        <p:txBody>
          <a:bodyPr wrap="none" rtlCol="0">
            <a:spAutoFit/>
          </a:bodyPr>
          <a:lstStyle/>
          <a:p>
            <a:r>
              <a:rPr lang="en-GB" sz="2000" b="1" dirty="0"/>
              <a:t>General consensus that a drug-device combination can form the basis for defining ‘combination products’</a:t>
            </a:r>
          </a:p>
          <a:p>
            <a:r>
              <a:rPr lang="en-GB" sz="2000" dirty="0"/>
              <a:t>All regions agree at least about </a:t>
            </a:r>
            <a:r>
              <a:rPr lang="en-GB" sz="2000" u="sng" dirty="0"/>
              <a:t>single-entity/integral </a:t>
            </a:r>
            <a:r>
              <a:rPr lang="en-GB" sz="2000" dirty="0"/>
              <a:t>drug-device combination (use as starting point)</a:t>
            </a:r>
          </a:p>
        </p:txBody>
      </p:sp>
    </p:spTree>
    <p:extLst>
      <p:ext uri="{BB962C8B-B14F-4D97-AF65-F5344CB8AC3E}">
        <p14:creationId xmlns:p14="http://schemas.microsoft.com/office/powerpoint/2010/main" val="1748394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187E742C-BE54-4139-D6EC-0F2BAD1ACE43}"/>
              </a:ext>
            </a:extLst>
          </p:cNvPr>
          <p:cNvSpPr/>
          <p:nvPr/>
        </p:nvSpPr>
        <p:spPr>
          <a:xfrm>
            <a:off x="4584423" y="114829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C4E43166-CE44-3ADA-B6D9-1592010E74DD}"/>
              </a:ext>
            </a:extLst>
          </p:cNvPr>
          <p:cNvSpPr/>
          <p:nvPr/>
        </p:nvSpPr>
        <p:spPr>
          <a:xfrm>
            <a:off x="4584423" y="250084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9830253F-8E88-DC86-6806-F7627D0EE345}"/>
              </a:ext>
            </a:extLst>
          </p:cNvPr>
          <p:cNvSpPr/>
          <p:nvPr/>
        </p:nvSpPr>
        <p:spPr>
          <a:xfrm>
            <a:off x="4584423" y="385339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3C3CB4DB-98F7-1DFA-0BB9-E8864BCE66AC}"/>
              </a:ext>
            </a:extLst>
          </p:cNvPr>
          <p:cNvSpPr/>
          <p:nvPr/>
        </p:nvSpPr>
        <p:spPr>
          <a:xfrm>
            <a:off x="4584423" y="5205949"/>
            <a:ext cx="2263140" cy="7315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ekstvak 7">
            <a:extLst>
              <a:ext uri="{FF2B5EF4-FFF2-40B4-BE49-F238E27FC236}">
                <a16:creationId xmlns:a16="http://schemas.microsoft.com/office/drawing/2014/main" id="{9D84761B-8363-319B-AD4C-5A4348D7DA6C}"/>
              </a:ext>
            </a:extLst>
          </p:cNvPr>
          <p:cNvSpPr txBox="1"/>
          <p:nvPr/>
        </p:nvSpPr>
        <p:spPr>
          <a:xfrm>
            <a:off x="4682697" y="5417820"/>
            <a:ext cx="2066591" cy="307777"/>
          </a:xfrm>
          <a:prstGeom prst="rect">
            <a:avLst/>
          </a:prstGeom>
          <a:noFill/>
        </p:spPr>
        <p:txBody>
          <a:bodyPr wrap="none" rtlCol="0">
            <a:spAutoFit/>
          </a:bodyPr>
          <a:lstStyle/>
          <a:p>
            <a:pPr algn="ctr"/>
            <a:r>
              <a:rPr lang="en-GB" sz="1400" dirty="0"/>
              <a:t>Medical device regulation</a:t>
            </a:r>
          </a:p>
        </p:txBody>
      </p:sp>
      <p:sp>
        <p:nvSpPr>
          <p:cNvPr id="9" name="Tekstvak 8">
            <a:extLst>
              <a:ext uri="{FF2B5EF4-FFF2-40B4-BE49-F238E27FC236}">
                <a16:creationId xmlns:a16="http://schemas.microsoft.com/office/drawing/2014/main" id="{E9ECF407-351F-CC30-C200-1AC68DF6F93A}"/>
              </a:ext>
            </a:extLst>
          </p:cNvPr>
          <p:cNvSpPr txBox="1"/>
          <p:nvPr/>
        </p:nvSpPr>
        <p:spPr>
          <a:xfrm>
            <a:off x="4853836" y="1360170"/>
            <a:ext cx="1724319" cy="307777"/>
          </a:xfrm>
          <a:prstGeom prst="rect">
            <a:avLst/>
          </a:prstGeom>
          <a:noFill/>
        </p:spPr>
        <p:txBody>
          <a:bodyPr wrap="none" rtlCol="0">
            <a:spAutoFit/>
          </a:bodyPr>
          <a:lstStyle/>
          <a:p>
            <a:pPr algn="ctr"/>
            <a:r>
              <a:rPr lang="en-GB" sz="1400" dirty="0"/>
              <a:t>Medicines regulation</a:t>
            </a:r>
          </a:p>
        </p:txBody>
      </p:sp>
      <p:cxnSp>
        <p:nvCxnSpPr>
          <p:cNvPr id="11" name="Gebogen verbindingslijn 10">
            <a:extLst>
              <a:ext uri="{FF2B5EF4-FFF2-40B4-BE49-F238E27FC236}">
                <a16:creationId xmlns:a16="http://schemas.microsoft.com/office/drawing/2014/main" id="{D2000D27-17FC-9D59-D7BD-65FDE6A30990}"/>
              </a:ext>
            </a:extLst>
          </p:cNvPr>
          <p:cNvCxnSpPr>
            <a:cxnSpLocks/>
            <a:stCxn id="15" idx="6"/>
            <a:endCxn id="4" idx="1"/>
          </p:cNvCxnSpPr>
          <p:nvPr/>
        </p:nvCxnSpPr>
        <p:spPr>
          <a:xfrm flipV="1">
            <a:off x="1061925" y="1514059"/>
            <a:ext cx="3522498" cy="193759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kstvak 12">
            <a:extLst>
              <a:ext uri="{FF2B5EF4-FFF2-40B4-BE49-F238E27FC236}">
                <a16:creationId xmlns:a16="http://schemas.microsoft.com/office/drawing/2014/main" id="{F5302C52-39EF-C48C-300F-7A85418BB0CF}"/>
              </a:ext>
            </a:extLst>
          </p:cNvPr>
          <p:cNvSpPr txBox="1"/>
          <p:nvPr/>
        </p:nvSpPr>
        <p:spPr>
          <a:xfrm>
            <a:off x="2925443" y="1360170"/>
            <a:ext cx="1535734" cy="276999"/>
          </a:xfrm>
          <a:prstGeom prst="rect">
            <a:avLst/>
          </a:prstGeom>
          <a:solidFill>
            <a:schemeClr val="bg1"/>
          </a:solidFill>
          <a:ln>
            <a:solidFill>
              <a:schemeClr val="tx1"/>
            </a:solidFill>
          </a:ln>
        </p:spPr>
        <p:txBody>
          <a:bodyPr wrap="square" rtlCol="0">
            <a:spAutoFit/>
          </a:bodyPr>
          <a:lstStyle/>
          <a:p>
            <a:pPr algn="ctr"/>
            <a:r>
              <a:rPr lang="en-GB" sz="1200" b="1" dirty="0"/>
              <a:t>Drugs / biologics</a:t>
            </a:r>
          </a:p>
        </p:txBody>
      </p:sp>
      <p:cxnSp>
        <p:nvCxnSpPr>
          <p:cNvPr id="14" name="Gebogen verbindingslijn 13">
            <a:extLst>
              <a:ext uri="{FF2B5EF4-FFF2-40B4-BE49-F238E27FC236}">
                <a16:creationId xmlns:a16="http://schemas.microsoft.com/office/drawing/2014/main" id="{BC448A79-AFF8-C29A-D0E3-C5C2D89E96B0}"/>
              </a:ext>
            </a:extLst>
          </p:cNvPr>
          <p:cNvCxnSpPr>
            <a:cxnSpLocks/>
            <a:stCxn id="15" idx="6"/>
            <a:endCxn id="5" idx="1"/>
          </p:cNvCxnSpPr>
          <p:nvPr/>
        </p:nvCxnSpPr>
        <p:spPr>
          <a:xfrm flipV="1">
            <a:off x="1061925" y="2866609"/>
            <a:ext cx="3522498" cy="58504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Ovaal 14">
            <a:extLst>
              <a:ext uri="{FF2B5EF4-FFF2-40B4-BE49-F238E27FC236}">
                <a16:creationId xmlns:a16="http://schemas.microsoft.com/office/drawing/2014/main" id="{94BFA1AD-13F6-6DC4-6A65-9CAD05284FC3}"/>
              </a:ext>
            </a:extLst>
          </p:cNvPr>
          <p:cNvSpPr/>
          <p:nvPr/>
        </p:nvSpPr>
        <p:spPr>
          <a:xfrm>
            <a:off x="844755" y="3337560"/>
            <a:ext cx="217170" cy="2281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Tekstvak 18">
            <a:extLst>
              <a:ext uri="{FF2B5EF4-FFF2-40B4-BE49-F238E27FC236}">
                <a16:creationId xmlns:a16="http://schemas.microsoft.com/office/drawing/2014/main" id="{8B6FA9C2-505B-822F-6027-5FAE555ADA53}"/>
              </a:ext>
            </a:extLst>
          </p:cNvPr>
          <p:cNvSpPr txBox="1"/>
          <p:nvPr/>
        </p:nvSpPr>
        <p:spPr>
          <a:xfrm>
            <a:off x="2925443" y="2676764"/>
            <a:ext cx="1535735" cy="461665"/>
          </a:xfrm>
          <a:prstGeom prst="rect">
            <a:avLst/>
          </a:prstGeom>
          <a:solidFill>
            <a:schemeClr val="bg1"/>
          </a:solidFill>
          <a:ln>
            <a:solidFill>
              <a:schemeClr val="tx1"/>
            </a:solidFill>
          </a:ln>
        </p:spPr>
        <p:txBody>
          <a:bodyPr wrap="square" rtlCol="0">
            <a:spAutoFit/>
          </a:bodyPr>
          <a:lstStyle/>
          <a:p>
            <a:pPr algn="ctr"/>
            <a:r>
              <a:rPr lang="en-GB" sz="1200" b="1" dirty="0"/>
              <a:t>Device-enhanced drugs*</a:t>
            </a:r>
          </a:p>
        </p:txBody>
      </p:sp>
      <p:cxnSp>
        <p:nvCxnSpPr>
          <p:cNvPr id="20" name="Gebogen verbindingslijn 19">
            <a:extLst>
              <a:ext uri="{FF2B5EF4-FFF2-40B4-BE49-F238E27FC236}">
                <a16:creationId xmlns:a16="http://schemas.microsoft.com/office/drawing/2014/main" id="{8936AAB4-FA4C-09CE-49A3-E206E20B1641}"/>
              </a:ext>
            </a:extLst>
          </p:cNvPr>
          <p:cNvCxnSpPr>
            <a:cxnSpLocks/>
            <a:stCxn id="15" idx="6"/>
            <a:endCxn id="6" idx="1"/>
          </p:cNvCxnSpPr>
          <p:nvPr/>
        </p:nvCxnSpPr>
        <p:spPr>
          <a:xfrm>
            <a:off x="1061925" y="3451652"/>
            <a:ext cx="3522498" cy="76750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kstvak 22">
            <a:extLst>
              <a:ext uri="{FF2B5EF4-FFF2-40B4-BE49-F238E27FC236}">
                <a16:creationId xmlns:a16="http://schemas.microsoft.com/office/drawing/2014/main" id="{2547F2CA-C9D9-3732-5CD7-815E1157B278}"/>
              </a:ext>
            </a:extLst>
          </p:cNvPr>
          <p:cNvSpPr txBox="1"/>
          <p:nvPr/>
        </p:nvSpPr>
        <p:spPr>
          <a:xfrm>
            <a:off x="2925443" y="3957549"/>
            <a:ext cx="1535736" cy="523220"/>
          </a:xfrm>
          <a:prstGeom prst="rect">
            <a:avLst/>
          </a:prstGeom>
          <a:solidFill>
            <a:schemeClr val="bg1"/>
          </a:solidFill>
          <a:ln>
            <a:solidFill>
              <a:schemeClr val="tx1"/>
            </a:solidFill>
          </a:ln>
        </p:spPr>
        <p:txBody>
          <a:bodyPr wrap="square" rtlCol="0">
            <a:spAutoFit/>
          </a:bodyPr>
          <a:lstStyle/>
          <a:p>
            <a:pPr algn="ctr"/>
            <a:r>
              <a:rPr lang="en-GB" sz="1400" b="1" dirty="0"/>
              <a:t>Drug-enhanced devices**</a:t>
            </a:r>
          </a:p>
        </p:txBody>
      </p:sp>
      <p:cxnSp>
        <p:nvCxnSpPr>
          <p:cNvPr id="25" name="Gebogen verbindingslijn 24">
            <a:extLst>
              <a:ext uri="{FF2B5EF4-FFF2-40B4-BE49-F238E27FC236}">
                <a16:creationId xmlns:a16="http://schemas.microsoft.com/office/drawing/2014/main" id="{374912E7-C38D-D07F-466C-73B188D8F066}"/>
              </a:ext>
            </a:extLst>
          </p:cNvPr>
          <p:cNvCxnSpPr>
            <a:cxnSpLocks/>
            <a:stCxn id="15" idx="6"/>
            <a:endCxn id="7" idx="1"/>
          </p:cNvCxnSpPr>
          <p:nvPr/>
        </p:nvCxnSpPr>
        <p:spPr>
          <a:xfrm>
            <a:off x="1061925" y="3451652"/>
            <a:ext cx="3522498" cy="212005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kstvak 27">
            <a:extLst>
              <a:ext uri="{FF2B5EF4-FFF2-40B4-BE49-F238E27FC236}">
                <a16:creationId xmlns:a16="http://schemas.microsoft.com/office/drawing/2014/main" id="{CB3BF8D5-57EF-6E7F-4E54-A067C77F6225}"/>
              </a:ext>
            </a:extLst>
          </p:cNvPr>
          <p:cNvSpPr txBox="1"/>
          <p:nvPr/>
        </p:nvSpPr>
        <p:spPr>
          <a:xfrm>
            <a:off x="2925443" y="5412314"/>
            <a:ext cx="1535736" cy="307777"/>
          </a:xfrm>
          <a:prstGeom prst="rect">
            <a:avLst/>
          </a:prstGeom>
          <a:solidFill>
            <a:schemeClr val="bg1"/>
          </a:solidFill>
          <a:ln>
            <a:solidFill>
              <a:schemeClr val="tx1"/>
            </a:solidFill>
          </a:ln>
        </p:spPr>
        <p:txBody>
          <a:bodyPr wrap="square" rtlCol="0">
            <a:spAutoFit/>
          </a:bodyPr>
          <a:lstStyle/>
          <a:p>
            <a:pPr algn="ctr"/>
            <a:r>
              <a:rPr lang="en-GB" sz="1400" b="1" dirty="0"/>
              <a:t>Medical devices</a:t>
            </a:r>
          </a:p>
        </p:txBody>
      </p:sp>
      <p:sp>
        <p:nvSpPr>
          <p:cNvPr id="29" name="Tekstvak 28">
            <a:extLst>
              <a:ext uri="{FF2B5EF4-FFF2-40B4-BE49-F238E27FC236}">
                <a16:creationId xmlns:a16="http://schemas.microsoft.com/office/drawing/2014/main" id="{2442DEBB-69C2-361A-BFA4-7380050F2325}"/>
              </a:ext>
            </a:extLst>
          </p:cNvPr>
          <p:cNvSpPr txBox="1"/>
          <p:nvPr/>
        </p:nvSpPr>
        <p:spPr>
          <a:xfrm>
            <a:off x="4853836" y="2712720"/>
            <a:ext cx="1724319" cy="307777"/>
          </a:xfrm>
          <a:prstGeom prst="rect">
            <a:avLst/>
          </a:prstGeom>
          <a:noFill/>
        </p:spPr>
        <p:txBody>
          <a:bodyPr wrap="none" rtlCol="0">
            <a:spAutoFit/>
          </a:bodyPr>
          <a:lstStyle/>
          <a:p>
            <a:pPr algn="ctr"/>
            <a:r>
              <a:rPr lang="en-GB" sz="1400" dirty="0"/>
              <a:t>Medicines regulation</a:t>
            </a:r>
          </a:p>
        </p:txBody>
      </p:sp>
      <p:sp>
        <p:nvSpPr>
          <p:cNvPr id="30" name="Tekstvak 29">
            <a:extLst>
              <a:ext uri="{FF2B5EF4-FFF2-40B4-BE49-F238E27FC236}">
                <a16:creationId xmlns:a16="http://schemas.microsoft.com/office/drawing/2014/main" id="{A9C288F7-A81B-2EB7-EF72-C02122FBCD49}"/>
              </a:ext>
            </a:extLst>
          </p:cNvPr>
          <p:cNvSpPr txBox="1"/>
          <p:nvPr/>
        </p:nvSpPr>
        <p:spPr>
          <a:xfrm>
            <a:off x="4682697" y="4065270"/>
            <a:ext cx="2066591" cy="307777"/>
          </a:xfrm>
          <a:prstGeom prst="rect">
            <a:avLst/>
          </a:prstGeom>
          <a:noFill/>
        </p:spPr>
        <p:txBody>
          <a:bodyPr wrap="none" rtlCol="0">
            <a:spAutoFit/>
          </a:bodyPr>
          <a:lstStyle/>
          <a:p>
            <a:pPr algn="ctr"/>
            <a:r>
              <a:rPr lang="en-GB" sz="1400" dirty="0"/>
              <a:t>Medical device regulation</a:t>
            </a:r>
          </a:p>
        </p:txBody>
      </p:sp>
      <p:sp>
        <p:nvSpPr>
          <p:cNvPr id="31" name="Rechthoek 30">
            <a:extLst>
              <a:ext uri="{FF2B5EF4-FFF2-40B4-BE49-F238E27FC236}">
                <a16:creationId xmlns:a16="http://schemas.microsoft.com/office/drawing/2014/main" id="{5BE6E9A0-FAE4-2AA0-C6FD-E6B7CE1FD827}"/>
              </a:ext>
            </a:extLst>
          </p:cNvPr>
          <p:cNvSpPr/>
          <p:nvPr/>
        </p:nvSpPr>
        <p:spPr>
          <a:xfrm>
            <a:off x="617220" y="2025432"/>
            <a:ext cx="11224260" cy="2874228"/>
          </a:xfrm>
          <a:prstGeom prst="rect">
            <a:avLst/>
          </a:prstGeom>
          <a:noFill/>
          <a:ln w="28575">
            <a:solidFill>
              <a:schemeClr val="accent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Tekstvak 31">
            <a:extLst>
              <a:ext uri="{FF2B5EF4-FFF2-40B4-BE49-F238E27FC236}">
                <a16:creationId xmlns:a16="http://schemas.microsoft.com/office/drawing/2014/main" id="{6962486E-9BB2-580E-386A-5FDF641C61AB}"/>
              </a:ext>
            </a:extLst>
          </p:cNvPr>
          <p:cNvSpPr txBox="1"/>
          <p:nvPr/>
        </p:nvSpPr>
        <p:spPr>
          <a:xfrm>
            <a:off x="617219" y="2046178"/>
            <a:ext cx="1841530" cy="523220"/>
          </a:xfrm>
          <a:prstGeom prst="rect">
            <a:avLst/>
          </a:prstGeom>
          <a:noFill/>
        </p:spPr>
        <p:txBody>
          <a:bodyPr wrap="none" rtlCol="0">
            <a:spAutoFit/>
          </a:bodyPr>
          <a:lstStyle/>
          <a:p>
            <a:r>
              <a:rPr lang="en-GB" sz="1400" b="1" dirty="0">
                <a:solidFill>
                  <a:schemeClr val="accent2">
                    <a:lumMod val="75000"/>
                  </a:schemeClr>
                </a:solidFill>
              </a:rPr>
              <a:t>(Drug-Device) </a:t>
            </a:r>
          </a:p>
          <a:p>
            <a:r>
              <a:rPr lang="en-GB" sz="1400" b="1" dirty="0">
                <a:solidFill>
                  <a:schemeClr val="accent2">
                    <a:lumMod val="75000"/>
                  </a:schemeClr>
                </a:solidFill>
              </a:rPr>
              <a:t>Combination products</a:t>
            </a:r>
          </a:p>
        </p:txBody>
      </p:sp>
      <p:sp>
        <p:nvSpPr>
          <p:cNvPr id="2" name="Tekstvak 1">
            <a:extLst>
              <a:ext uri="{FF2B5EF4-FFF2-40B4-BE49-F238E27FC236}">
                <a16:creationId xmlns:a16="http://schemas.microsoft.com/office/drawing/2014/main" id="{95AD9FFC-B92B-0836-6E01-B809B24ED220}"/>
              </a:ext>
            </a:extLst>
          </p:cNvPr>
          <p:cNvSpPr txBox="1"/>
          <p:nvPr/>
        </p:nvSpPr>
        <p:spPr>
          <a:xfrm>
            <a:off x="8873576" y="3712190"/>
            <a:ext cx="2899986" cy="1015663"/>
          </a:xfrm>
          <a:prstGeom prst="rect">
            <a:avLst/>
          </a:prstGeom>
          <a:noFill/>
        </p:spPr>
        <p:txBody>
          <a:bodyPr wrap="square" rtlCol="0">
            <a:spAutoFit/>
          </a:bodyPr>
          <a:lstStyle/>
          <a:p>
            <a:pPr marL="285750" indent="-285750">
              <a:buFont typeface="Arial" panose="020B0604020202020204" pitchFamily="34" charset="0"/>
              <a:buChar char="•"/>
            </a:pPr>
            <a:r>
              <a:rPr lang="en-GB" sz="1200" dirty="0"/>
              <a:t>drug-eluting stents;</a:t>
            </a:r>
          </a:p>
          <a:p>
            <a:pPr marL="285750" indent="-285750">
              <a:buFont typeface="Arial" panose="020B0604020202020204" pitchFamily="34" charset="0"/>
              <a:buChar char="•"/>
            </a:pPr>
            <a:r>
              <a:rPr lang="en-GB" sz="1200" dirty="0"/>
              <a:t>bone cement containing an antibiotic;</a:t>
            </a:r>
          </a:p>
          <a:p>
            <a:pPr marL="285750" indent="-285750">
              <a:buFont typeface="Arial" panose="020B0604020202020204" pitchFamily="34" charset="0"/>
              <a:buChar char="•"/>
            </a:pPr>
            <a:r>
              <a:rPr lang="en-GB" sz="1200" dirty="0"/>
              <a:t>catheters coated with heparin or an antibiotic agent;</a:t>
            </a:r>
          </a:p>
          <a:p>
            <a:pPr marL="285750" indent="-285750">
              <a:buFont typeface="Arial" panose="020B0604020202020204" pitchFamily="34" charset="0"/>
              <a:buChar char="•"/>
            </a:pPr>
            <a:r>
              <a:rPr lang="en-GB" sz="1200" dirty="0"/>
              <a:t>condoms coated with spermicides.</a:t>
            </a:r>
          </a:p>
        </p:txBody>
      </p:sp>
      <p:sp>
        <p:nvSpPr>
          <p:cNvPr id="3" name="Tekstvak 2">
            <a:extLst>
              <a:ext uri="{FF2B5EF4-FFF2-40B4-BE49-F238E27FC236}">
                <a16:creationId xmlns:a16="http://schemas.microsoft.com/office/drawing/2014/main" id="{7233D9CC-5041-3912-E20E-995609D5FA0A}"/>
              </a:ext>
            </a:extLst>
          </p:cNvPr>
          <p:cNvSpPr txBox="1"/>
          <p:nvPr/>
        </p:nvSpPr>
        <p:spPr>
          <a:xfrm>
            <a:off x="8879955" y="2148937"/>
            <a:ext cx="2893606" cy="646331"/>
          </a:xfrm>
          <a:prstGeom prst="rect">
            <a:avLst/>
          </a:prstGeom>
          <a:noFill/>
        </p:spPr>
        <p:txBody>
          <a:bodyPr wrap="square" rtlCol="0">
            <a:spAutoFit/>
          </a:bodyPr>
          <a:lstStyle/>
          <a:p>
            <a:pPr marL="285750" indent="-285750">
              <a:buFont typeface="Arial" panose="020B0604020202020204" pitchFamily="34" charset="0"/>
              <a:buChar char="•"/>
            </a:pPr>
            <a:r>
              <a:rPr lang="en-GB" sz="1200" dirty="0"/>
              <a:t>pre-filled syringes and pens</a:t>
            </a:r>
          </a:p>
          <a:p>
            <a:pPr marL="285750" indent="-285750">
              <a:buFont typeface="Arial" panose="020B0604020202020204" pitchFamily="34" charset="0"/>
              <a:buChar char="•"/>
            </a:pPr>
            <a:r>
              <a:rPr lang="en-GB" sz="1200" dirty="0"/>
              <a:t>patches for transdermal drug delivery</a:t>
            </a:r>
          </a:p>
          <a:p>
            <a:pPr marL="285750" indent="-285750">
              <a:buFont typeface="Arial" panose="020B0604020202020204" pitchFamily="34" charset="0"/>
              <a:buChar char="•"/>
            </a:pPr>
            <a:r>
              <a:rPr lang="en-GB" sz="1200" dirty="0"/>
              <a:t>pre-filled inhalers</a:t>
            </a:r>
          </a:p>
        </p:txBody>
      </p:sp>
      <p:sp>
        <p:nvSpPr>
          <p:cNvPr id="10" name="Tekstvak 9">
            <a:extLst>
              <a:ext uri="{FF2B5EF4-FFF2-40B4-BE49-F238E27FC236}">
                <a16:creationId xmlns:a16="http://schemas.microsoft.com/office/drawing/2014/main" id="{C1207F5D-F51A-B370-F02E-9EF541E1C9F0}"/>
              </a:ext>
            </a:extLst>
          </p:cNvPr>
          <p:cNvSpPr txBox="1"/>
          <p:nvPr/>
        </p:nvSpPr>
        <p:spPr>
          <a:xfrm>
            <a:off x="7320351" y="2329561"/>
            <a:ext cx="659348" cy="276999"/>
          </a:xfrm>
          <a:prstGeom prst="rect">
            <a:avLst/>
          </a:prstGeom>
          <a:noFill/>
        </p:spPr>
        <p:txBody>
          <a:bodyPr wrap="none" rtlCol="0">
            <a:spAutoFit/>
          </a:bodyPr>
          <a:lstStyle/>
          <a:p>
            <a:r>
              <a:rPr lang="en-GB" sz="1200" dirty="0"/>
              <a:t>Integral</a:t>
            </a:r>
          </a:p>
        </p:txBody>
      </p:sp>
      <p:sp>
        <p:nvSpPr>
          <p:cNvPr id="12" name="Tekstvak 11">
            <a:extLst>
              <a:ext uri="{FF2B5EF4-FFF2-40B4-BE49-F238E27FC236}">
                <a16:creationId xmlns:a16="http://schemas.microsoft.com/office/drawing/2014/main" id="{4DBCA8AB-FB7C-3BA2-1245-E84FAB0F0066}"/>
              </a:ext>
            </a:extLst>
          </p:cNvPr>
          <p:cNvSpPr txBox="1"/>
          <p:nvPr/>
        </p:nvSpPr>
        <p:spPr>
          <a:xfrm>
            <a:off x="7320351" y="3050955"/>
            <a:ext cx="1360822" cy="461665"/>
          </a:xfrm>
          <a:prstGeom prst="rect">
            <a:avLst/>
          </a:prstGeom>
          <a:noFill/>
        </p:spPr>
        <p:txBody>
          <a:bodyPr wrap="none" rtlCol="0">
            <a:spAutoFit/>
          </a:bodyPr>
          <a:lstStyle/>
          <a:p>
            <a:r>
              <a:rPr lang="en-GB" sz="1200" dirty="0"/>
              <a:t>Co-packaged or </a:t>
            </a:r>
          </a:p>
          <a:p>
            <a:r>
              <a:rPr lang="en-GB" sz="1200" dirty="0"/>
              <a:t>referenced devices</a:t>
            </a:r>
          </a:p>
        </p:txBody>
      </p:sp>
      <p:sp>
        <p:nvSpPr>
          <p:cNvPr id="17" name="Tekstvak 16">
            <a:extLst>
              <a:ext uri="{FF2B5EF4-FFF2-40B4-BE49-F238E27FC236}">
                <a16:creationId xmlns:a16="http://schemas.microsoft.com/office/drawing/2014/main" id="{D17463C7-5B9C-A45B-A43C-4FC53830EB0B}"/>
              </a:ext>
            </a:extLst>
          </p:cNvPr>
          <p:cNvSpPr txBox="1"/>
          <p:nvPr/>
        </p:nvSpPr>
        <p:spPr>
          <a:xfrm>
            <a:off x="8873576" y="3014394"/>
            <a:ext cx="2899985" cy="646331"/>
          </a:xfrm>
          <a:prstGeom prst="rect">
            <a:avLst/>
          </a:prstGeom>
          <a:noFill/>
        </p:spPr>
        <p:txBody>
          <a:bodyPr wrap="square" rtlCol="0">
            <a:spAutoFit/>
          </a:bodyPr>
          <a:lstStyle/>
          <a:p>
            <a:pPr marL="285750" indent="-285750">
              <a:buFont typeface="Arial" panose="020B0604020202020204" pitchFamily="34" charset="0"/>
              <a:buChar char="•"/>
            </a:pPr>
            <a:r>
              <a:rPr lang="en-GB" sz="1200" dirty="0"/>
              <a:t>reusable pen (</a:t>
            </a:r>
            <a:r>
              <a:rPr lang="en-GB" sz="1200" dirty="0" err="1"/>
              <a:t>eg</a:t>
            </a:r>
            <a:r>
              <a:rPr lang="en-GB" sz="1200" dirty="0"/>
              <a:t> for insulin cartridges)</a:t>
            </a:r>
          </a:p>
          <a:p>
            <a:pPr marL="285750" indent="-285750">
              <a:buFont typeface="Arial" panose="020B0604020202020204" pitchFamily="34" charset="0"/>
              <a:buChar char="•"/>
            </a:pPr>
            <a:r>
              <a:rPr lang="en-GB" sz="1200" dirty="0"/>
              <a:t>tablet delivery system with controller for pain management</a:t>
            </a:r>
          </a:p>
        </p:txBody>
      </p:sp>
      <p:cxnSp>
        <p:nvCxnSpPr>
          <p:cNvPr id="21" name="Gebogen verbindingslijn 20">
            <a:extLst>
              <a:ext uri="{FF2B5EF4-FFF2-40B4-BE49-F238E27FC236}">
                <a16:creationId xmlns:a16="http://schemas.microsoft.com/office/drawing/2014/main" id="{115E51CD-FF03-01ED-AEC4-517D2EECC696}"/>
              </a:ext>
            </a:extLst>
          </p:cNvPr>
          <p:cNvCxnSpPr>
            <a:stCxn id="5" idx="3"/>
            <a:endCxn id="10" idx="1"/>
          </p:cNvCxnSpPr>
          <p:nvPr/>
        </p:nvCxnSpPr>
        <p:spPr>
          <a:xfrm flipV="1">
            <a:off x="6847563" y="2468061"/>
            <a:ext cx="472788" cy="39854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Gebogen verbindingslijn 21">
            <a:extLst>
              <a:ext uri="{FF2B5EF4-FFF2-40B4-BE49-F238E27FC236}">
                <a16:creationId xmlns:a16="http://schemas.microsoft.com/office/drawing/2014/main" id="{8451184D-8F86-3896-3CA8-EDF155DC61EA}"/>
              </a:ext>
            </a:extLst>
          </p:cNvPr>
          <p:cNvCxnSpPr>
            <a:cxnSpLocks/>
            <a:stCxn id="5" idx="3"/>
            <a:endCxn id="12" idx="1"/>
          </p:cNvCxnSpPr>
          <p:nvPr/>
        </p:nvCxnSpPr>
        <p:spPr>
          <a:xfrm>
            <a:off x="6847563" y="2866609"/>
            <a:ext cx="472788" cy="41517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Linkeraccolade 35">
            <a:extLst>
              <a:ext uri="{FF2B5EF4-FFF2-40B4-BE49-F238E27FC236}">
                <a16:creationId xmlns:a16="http://schemas.microsoft.com/office/drawing/2014/main" id="{D80A5205-546C-66FD-0023-FDFF83A05EE8}"/>
              </a:ext>
            </a:extLst>
          </p:cNvPr>
          <p:cNvSpPr/>
          <p:nvPr/>
        </p:nvSpPr>
        <p:spPr>
          <a:xfrm>
            <a:off x="8664312" y="3020497"/>
            <a:ext cx="235768" cy="45762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38" name="Linkeraccolade 37">
            <a:extLst>
              <a:ext uri="{FF2B5EF4-FFF2-40B4-BE49-F238E27FC236}">
                <a16:creationId xmlns:a16="http://schemas.microsoft.com/office/drawing/2014/main" id="{A9E1BCC1-FFE1-A629-4C23-A258AEC72C1E}"/>
              </a:ext>
            </a:extLst>
          </p:cNvPr>
          <p:cNvSpPr/>
          <p:nvPr/>
        </p:nvSpPr>
        <p:spPr>
          <a:xfrm>
            <a:off x="8664312" y="2246224"/>
            <a:ext cx="235768" cy="45762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40" name="Linkeraccolade 39">
            <a:extLst>
              <a:ext uri="{FF2B5EF4-FFF2-40B4-BE49-F238E27FC236}">
                <a16:creationId xmlns:a16="http://schemas.microsoft.com/office/drawing/2014/main" id="{630C9542-18DE-D050-CF86-2D32950E947F}"/>
              </a:ext>
            </a:extLst>
          </p:cNvPr>
          <p:cNvSpPr/>
          <p:nvPr/>
        </p:nvSpPr>
        <p:spPr>
          <a:xfrm>
            <a:off x="8664312" y="3702596"/>
            <a:ext cx="209264" cy="103780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cxnSp>
        <p:nvCxnSpPr>
          <p:cNvPr id="42" name="Rechte verbindingslijn met pijl 41">
            <a:extLst>
              <a:ext uri="{FF2B5EF4-FFF2-40B4-BE49-F238E27FC236}">
                <a16:creationId xmlns:a16="http://schemas.microsoft.com/office/drawing/2014/main" id="{068DB8A6-3F41-65A4-C5F1-A7C7D804169E}"/>
              </a:ext>
            </a:extLst>
          </p:cNvPr>
          <p:cNvCxnSpPr>
            <a:cxnSpLocks/>
            <a:stCxn id="6" idx="3"/>
          </p:cNvCxnSpPr>
          <p:nvPr/>
        </p:nvCxnSpPr>
        <p:spPr>
          <a:xfrm>
            <a:off x="6847563" y="4219159"/>
            <a:ext cx="1554315" cy="0"/>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46" name="Tekstvak 45">
            <a:extLst>
              <a:ext uri="{FF2B5EF4-FFF2-40B4-BE49-F238E27FC236}">
                <a16:creationId xmlns:a16="http://schemas.microsoft.com/office/drawing/2014/main" id="{968D224F-6902-FF44-5B9B-9261545B21F4}"/>
              </a:ext>
            </a:extLst>
          </p:cNvPr>
          <p:cNvSpPr txBox="1"/>
          <p:nvPr/>
        </p:nvSpPr>
        <p:spPr>
          <a:xfrm>
            <a:off x="330172" y="214313"/>
            <a:ext cx="11378884" cy="707886"/>
          </a:xfrm>
          <a:prstGeom prst="rect">
            <a:avLst/>
          </a:prstGeom>
          <a:noFill/>
        </p:spPr>
        <p:txBody>
          <a:bodyPr wrap="none" rtlCol="0">
            <a:spAutoFit/>
          </a:bodyPr>
          <a:lstStyle/>
          <a:p>
            <a:r>
              <a:rPr lang="en-GB" sz="2000" b="1" dirty="0"/>
              <a:t>General consensus that a drug-device combination can form the basis for defining ‘combination products’</a:t>
            </a:r>
          </a:p>
          <a:p>
            <a:r>
              <a:rPr lang="en-GB" sz="2000" dirty="0"/>
              <a:t>All regions agree at least about </a:t>
            </a:r>
            <a:r>
              <a:rPr lang="en-GB" sz="2000" u="sng" dirty="0"/>
              <a:t>single-entity/integral </a:t>
            </a:r>
            <a:r>
              <a:rPr lang="en-GB" sz="2000" dirty="0"/>
              <a:t>drug-device combination (use as starting point)</a:t>
            </a:r>
          </a:p>
        </p:txBody>
      </p:sp>
      <p:sp>
        <p:nvSpPr>
          <p:cNvPr id="18" name="Linkeraccolade 17">
            <a:extLst>
              <a:ext uri="{FF2B5EF4-FFF2-40B4-BE49-F238E27FC236}">
                <a16:creationId xmlns:a16="http://schemas.microsoft.com/office/drawing/2014/main" id="{060F1DC7-CB09-1394-206C-CA4212CD7BBF}"/>
              </a:ext>
            </a:extLst>
          </p:cNvPr>
          <p:cNvSpPr/>
          <p:nvPr/>
        </p:nvSpPr>
        <p:spPr>
          <a:xfrm rot="16200000">
            <a:off x="9388240" y="2894929"/>
            <a:ext cx="321265" cy="4724516"/>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24" name="Rechthoek 23">
            <a:extLst>
              <a:ext uri="{FF2B5EF4-FFF2-40B4-BE49-F238E27FC236}">
                <a16:creationId xmlns:a16="http://schemas.microsoft.com/office/drawing/2014/main" id="{B282ABA5-9CE8-9068-0678-97B5E19A181E}"/>
              </a:ext>
            </a:extLst>
          </p:cNvPr>
          <p:cNvSpPr/>
          <p:nvPr/>
        </p:nvSpPr>
        <p:spPr>
          <a:xfrm>
            <a:off x="7186613" y="5571709"/>
            <a:ext cx="4843462" cy="1230663"/>
          </a:xfrm>
          <a:prstGeom prst="rect">
            <a:avLst/>
          </a:prstGeom>
          <a:solidFill>
            <a:schemeClr val="bg1">
              <a:lumMod val="85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Tekstvak 25">
            <a:extLst>
              <a:ext uri="{FF2B5EF4-FFF2-40B4-BE49-F238E27FC236}">
                <a16:creationId xmlns:a16="http://schemas.microsoft.com/office/drawing/2014/main" id="{678DA714-9CDE-AADA-A2AE-520DB0839C3B}"/>
              </a:ext>
            </a:extLst>
          </p:cNvPr>
          <p:cNvSpPr txBox="1"/>
          <p:nvPr/>
        </p:nvSpPr>
        <p:spPr>
          <a:xfrm>
            <a:off x="7186613" y="5555600"/>
            <a:ext cx="4843462" cy="1200329"/>
          </a:xfrm>
          <a:prstGeom prst="rect">
            <a:avLst/>
          </a:prstGeom>
          <a:noFill/>
        </p:spPr>
        <p:txBody>
          <a:bodyPr wrap="square" rtlCol="0">
            <a:spAutoFit/>
          </a:bodyPr>
          <a:lstStyle/>
          <a:p>
            <a:r>
              <a:rPr lang="en-GB" dirty="0"/>
              <a:t>Need for more understanding:</a:t>
            </a:r>
          </a:p>
          <a:p>
            <a:pPr marL="285750" indent="-285750">
              <a:buFont typeface="Arial" panose="020B0604020202020204" pitchFamily="34" charset="0"/>
              <a:buChar char="•"/>
            </a:pPr>
            <a:r>
              <a:rPr lang="en-GB" dirty="0"/>
              <a:t>What types of combination products exist</a:t>
            </a:r>
          </a:p>
          <a:p>
            <a:pPr marL="285750" indent="-285750">
              <a:buFont typeface="Arial" panose="020B0604020202020204" pitchFamily="34" charset="0"/>
              <a:buChar char="•"/>
            </a:pPr>
            <a:r>
              <a:rPr lang="en-GB" dirty="0"/>
              <a:t>Which types of CPs face most challenges?</a:t>
            </a:r>
          </a:p>
          <a:p>
            <a:pPr marL="285750" indent="-285750">
              <a:buFont typeface="Arial" panose="020B0604020202020204" pitchFamily="34" charset="0"/>
              <a:buChar char="•"/>
            </a:pPr>
            <a:r>
              <a:rPr lang="en-GB" dirty="0"/>
              <a:t>What future CPs are expected?</a:t>
            </a:r>
          </a:p>
        </p:txBody>
      </p:sp>
    </p:spTree>
    <p:extLst>
      <p:ext uri="{BB962C8B-B14F-4D97-AF65-F5344CB8AC3E}">
        <p14:creationId xmlns:p14="http://schemas.microsoft.com/office/powerpoint/2010/main" val="3341103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02C58F-B125-BEA7-201B-6D3D8391E28F}"/>
              </a:ext>
            </a:extLst>
          </p:cNvPr>
          <p:cNvSpPr>
            <a:spLocks noGrp="1"/>
          </p:cNvSpPr>
          <p:nvPr>
            <p:ph type="title"/>
          </p:nvPr>
        </p:nvSpPr>
        <p:spPr>
          <a:xfrm>
            <a:off x="2064774" y="235533"/>
            <a:ext cx="9289026" cy="1325563"/>
          </a:xfrm>
        </p:spPr>
        <p:txBody>
          <a:bodyPr/>
          <a:lstStyle/>
          <a:p>
            <a:r>
              <a:rPr lang="en-GB" dirty="0"/>
              <a:t>Interviews – Definition of CP</a:t>
            </a:r>
          </a:p>
        </p:txBody>
      </p:sp>
      <p:sp>
        <p:nvSpPr>
          <p:cNvPr id="3" name="Tijdelijke aanduiding voor inhoud 2">
            <a:extLst>
              <a:ext uri="{FF2B5EF4-FFF2-40B4-BE49-F238E27FC236}">
                <a16:creationId xmlns:a16="http://schemas.microsoft.com/office/drawing/2014/main" id="{020EF0BE-F91B-CB6F-0250-F2390A081765}"/>
              </a:ext>
            </a:extLst>
          </p:cNvPr>
          <p:cNvSpPr>
            <a:spLocks noGrp="1"/>
          </p:cNvSpPr>
          <p:nvPr>
            <p:ph idx="1"/>
          </p:nvPr>
        </p:nvSpPr>
        <p:spPr>
          <a:xfrm>
            <a:off x="609600" y="1583429"/>
            <a:ext cx="10972800" cy="4686692"/>
          </a:xfrm>
        </p:spPr>
        <p:txBody>
          <a:bodyPr>
            <a:normAutofit lnSpcReduction="10000"/>
          </a:bodyPr>
          <a:lstStyle/>
          <a:p>
            <a:r>
              <a:rPr lang="en-GB" dirty="0"/>
              <a:t>Only few legal definitions exist</a:t>
            </a:r>
          </a:p>
          <a:p>
            <a:r>
              <a:rPr lang="en-GB" dirty="0"/>
              <a:t>No alignment at global level by regulatory authorities</a:t>
            </a:r>
          </a:p>
          <a:p>
            <a:pPr lvl="1"/>
            <a:r>
              <a:rPr lang="en-GB" dirty="0"/>
              <a:t>IMDRF and ICH do not define combination products</a:t>
            </a:r>
          </a:p>
          <a:p>
            <a:pPr lvl="1"/>
            <a:r>
              <a:rPr lang="en-GB" dirty="0"/>
              <a:t>Different regulatory frameworks may apply</a:t>
            </a:r>
          </a:p>
          <a:p>
            <a:r>
              <a:rPr lang="en-GB" dirty="0"/>
              <a:t>Uncertainty about combination of biologic and drug</a:t>
            </a:r>
          </a:p>
          <a:p>
            <a:pPr lvl="1"/>
            <a:r>
              <a:rPr lang="en-GB" dirty="0"/>
              <a:t>In the US a bio-degradable matrix is considered a biological device (not in the EU)</a:t>
            </a:r>
          </a:p>
          <a:p>
            <a:pPr lvl="1"/>
            <a:r>
              <a:rPr lang="en-GB" dirty="0"/>
              <a:t>Role of ATMPs in the definition of combination products</a:t>
            </a:r>
          </a:p>
          <a:p>
            <a:r>
              <a:rPr lang="en-GB" dirty="0"/>
              <a:t>Importance to include a legal definition in the revised EU pharma leg.</a:t>
            </a:r>
          </a:p>
          <a:p>
            <a:pPr marL="457200" lvl="1" indent="0">
              <a:buNone/>
            </a:pPr>
            <a:r>
              <a:rPr lang="en-GB" i="1" dirty="0"/>
              <a:t>(-&gt; currently combination products are not mentioned)</a:t>
            </a:r>
          </a:p>
          <a:p>
            <a:endParaRPr lang="en-GB" dirty="0"/>
          </a:p>
        </p:txBody>
      </p:sp>
      <p:pic>
        <p:nvPicPr>
          <p:cNvPr id="9" name="Afbeelding 8" descr="Afbeelding met zwart, duisternis&#10;&#10;Automatisch gegenereerde beschrijving">
            <a:extLst>
              <a:ext uri="{FF2B5EF4-FFF2-40B4-BE49-F238E27FC236}">
                <a16:creationId xmlns:a16="http://schemas.microsoft.com/office/drawing/2014/main" id="{22979810-34D4-F091-E69A-AC9DE6A2010D}"/>
              </a:ext>
            </a:extLst>
          </p:cNvPr>
          <p:cNvPicPr>
            <a:picLocks noChangeAspect="1"/>
          </p:cNvPicPr>
          <p:nvPr/>
        </p:nvPicPr>
        <p:blipFill>
          <a:blip r:embed="rId2"/>
          <a:stretch>
            <a:fillRect/>
          </a:stretch>
        </p:blipFill>
        <p:spPr>
          <a:xfrm>
            <a:off x="838200" y="472383"/>
            <a:ext cx="1111046" cy="1111046"/>
          </a:xfrm>
          <a:prstGeom prst="rect">
            <a:avLst/>
          </a:prstGeom>
        </p:spPr>
      </p:pic>
    </p:spTree>
    <p:extLst>
      <p:ext uri="{BB962C8B-B14F-4D97-AF65-F5344CB8AC3E}">
        <p14:creationId xmlns:p14="http://schemas.microsoft.com/office/powerpoint/2010/main" val="1235270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02C58F-B125-BEA7-201B-6D3D8391E28F}"/>
              </a:ext>
            </a:extLst>
          </p:cNvPr>
          <p:cNvSpPr>
            <a:spLocks noGrp="1"/>
          </p:cNvSpPr>
          <p:nvPr>
            <p:ph type="title"/>
          </p:nvPr>
        </p:nvSpPr>
        <p:spPr>
          <a:xfrm>
            <a:off x="2064774" y="257866"/>
            <a:ext cx="9289026" cy="1325563"/>
          </a:xfrm>
        </p:spPr>
        <p:txBody>
          <a:bodyPr/>
          <a:lstStyle/>
          <a:p>
            <a:r>
              <a:rPr lang="en-GB" dirty="0"/>
              <a:t>Interviews – Guidance &amp; regulations</a:t>
            </a:r>
          </a:p>
        </p:txBody>
      </p:sp>
      <p:sp>
        <p:nvSpPr>
          <p:cNvPr id="3" name="Tijdelijke aanduiding voor inhoud 2">
            <a:extLst>
              <a:ext uri="{FF2B5EF4-FFF2-40B4-BE49-F238E27FC236}">
                <a16:creationId xmlns:a16="http://schemas.microsoft.com/office/drawing/2014/main" id="{020EF0BE-F91B-CB6F-0250-F2390A081765}"/>
              </a:ext>
            </a:extLst>
          </p:cNvPr>
          <p:cNvSpPr>
            <a:spLocks noGrp="1"/>
          </p:cNvSpPr>
          <p:nvPr>
            <p:ph idx="1"/>
          </p:nvPr>
        </p:nvSpPr>
        <p:spPr>
          <a:xfrm>
            <a:off x="609600" y="1583429"/>
            <a:ext cx="10972800" cy="4686692"/>
          </a:xfrm>
        </p:spPr>
        <p:txBody>
          <a:bodyPr>
            <a:normAutofit fontScale="92500" lnSpcReduction="10000"/>
          </a:bodyPr>
          <a:lstStyle/>
          <a:p>
            <a:r>
              <a:rPr lang="en-GB" dirty="0"/>
              <a:t>Global developments of regulatory frameworks for CPs</a:t>
            </a:r>
          </a:p>
          <a:p>
            <a:pPr lvl="1"/>
            <a:r>
              <a:rPr lang="en-GB" dirty="0"/>
              <a:t>Many regulatory authorities refer (partly) to EU or US guidance</a:t>
            </a:r>
          </a:p>
          <a:p>
            <a:pPr lvl="2"/>
            <a:r>
              <a:rPr lang="en-GB" dirty="0"/>
              <a:t>Companies focus on EU/US first  </a:t>
            </a:r>
            <a:r>
              <a:rPr lang="en-GB" dirty="0">
                <a:sym typeface="Wingdings" pitchFamily="2" charset="2"/>
              </a:rPr>
              <a:t></a:t>
            </a:r>
            <a:r>
              <a:rPr lang="en-GB" dirty="0"/>
              <a:t> delayed approvals/access in other regions</a:t>
            </a:r>
          </a:p>
          <a:p>
            <a:pPr lvl="1"/>
            <a:r>
              <a:rPr lang="en-GB" dirty="0"/>
              <a:t>Countries (e.g. Saudi Arabia) may refer to outdated regulations</a:t>
            </a:r>
          </a:p>
          <a:p>
            <a:pPr lvl="1"/>
            <a:r>
              <a:rPr lang="en-GB" dirty="0"/>
              <a:t>Some regulatory authorities add country-specific requirements</a:t>
            </a:r>
          </a:p>
          <a:p>
            <a:pPr lvl="2"/>
            <a:r>
              <a:rPr lang="en-GB" dirty="0"/>
              <a:t>E.g. China: special testing only in labs approved by Chinese health authorities</a:t>
            </a:r>
          </a:p>
          <a:p>
            <a:r>
              <a:rPr lang="en-GB" dirty="0"/>
              <a:t>Different interpretation by regulators may continue to exist (PMOA?)</a:t>
            </a:r>
          </a:p>
          <a:p>
            <a:r>
              <a:rPr lang="en-GB" dirty="0"/>
              <a:t>CPs could benefit from a more holistic/harmonised approach - shared expertise of drugs and devices in review of CPs</a:t>
            </a:r>
          </a:p>
          <a:p>
            <a:pPr lvl="1"/>
            <a:r>
              <a:rPr lang="en-GB" dirty="0"/>
              <a:t>E.g. to account for drug functions in a device review</a:t>
            </a:r>
          </a:p>
          <a:p>
            <a:r>
              <a:rPr lang="en-GB" dirty="0"/>
              <a:t>Need to identify/define critical quality attributes (CQAs), essential performance requirements etc.</a:t>
            </a:r>
          </a:p>
        </p:txBody>
      </p:sp>
      <p:pic>
        <p:nvPicPr>
          <p:cNvPr id="9" name="Afbeelding 8" descr="Afbeelding met zwart, duisternis&#10;&#10;Automatisch gegenereerde beschrijving">
            <a:extLst>
              <a:ext uri="{FF2B5EF4-FFF2-40B4-BE49-F238E27FC236}">
                <a16:creationId xmlns:a16="http://schemas.microsoft.com/office/drawing/2014/main" id="{22979810-34D4-F091-E69A-AC9DE6A2010D}"/>
              </a:ext>
            </a:extLst>
          </p:cNvPr>
          <p:cNvPicPr>
            <a:picLocks noChangeAspect="1"/>
          </p:cNvPicPr>
          <p:nvPr/>
        </p:nvPicPr>
        <p:blipFill>
          <a:blip r:embed="rId2"/>
          <a:stretch>
            <a:fillRect/>
          </a:stretch>
        </p:blipFill>
        <p:spPr>
          <a:xfrm>
            <a:off x="838200" y="472383"/>
            <a:ext cx="1111046" cy="1111046"/>
          </a:xfrm>
          <a:prstGeom prst="rect">
            <a:avLst/>
          </a:prstGeom>
        </p:spPr>
      </p:pic>
    </p:spTree>
    <p:extLst>
      <p:ext uri="{BB962C8B-B14F-4D97-AF65-F5344CB8AC3E}">
        <p14:creationId xmlns:p14="http://schemas.microsoft.com/office/powerpoint/2010/main" val="931027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02C58F-B125-BEA7-201B-6D3D8391E28F}"/>
              </a:ext>
            </a:extLst>
          </p:cNvPr>
          <p:cNvSpPr>
            <a:spLocks noGrp="1"/>
          </p:cNvSpPr>
          <p:nvPr>
            <p:ph type="title"/>
          </p:nvPr>
        </p:nvSpPr>
        <p:spPr>
          <a:xfrm>
            <a:off x="2064774" y="365125"/>
            <a:ext cx="9289026" cy="1325563"/>
          </a:xfrm>
        </p:spPr>
        <p:txBody>
          <a:bodyPr/>
          <a:lstStyle/>
          <a:p>
            <a:r>
              <a:rPr lang="nl-NL" dirty="0"/>
              <a:t>Interviews – EU vs. US</a:t>
            </a:r>
          </a:p>
        </p:txBody>
      </p:sp>
      <p:sp>
        <p:nvSpPr>
          <p:cNvPr id="3" name="Tijdelijke aanduiding voor inhoud 2">
            <a:extLst>
              <a:ext uri="{FF2B5EF4-FFF2-40B4-BE49-F238E27FC236}">
                <a16:creationId xmlns:a16="http://schemas.microsoft.com/office/drawing/2014/main" id="{020EF0BE-F91B-CB6F-0250-F2390A081765}"/>
              </a:ext>
            </a:extLst>
          </p:cNvPr>
          <p:cNvSpPr>
            <a:spLocks noGrp="1"/>
          </p:cNvSpPr>
          <p:nvPr>
            <p:ph idx="1"/>
          </p:nvPr>
        </p:nvSpPr>
        <p:spPr/>
        <p:txBody>
          <a:bodyPr>
            <a:normAutofit fontScale="92500" lnSpcReduction="20000"/>
          </a:bodyPr>
          <a:lstStyle/>
          <a:p>
            <a:r>
              <a:rPr lang="en-GB" sz="2400" dirty="0"/>
              <a:t>Differences between EU and US:</a:t>
            </a:r>
          </a:p>
          <a:p>
            <a:pPr lvl="1"/>
            <a:r>
              <a:rPr lang="en-GB" sz="2000" dirty="0"/>
              <a:t>Consistent approach within FDA (also considered most advanced):</a:t>
            </a:r>
          </a:p>
          <a:p>
            <a:pPr lvl="2"/>
            <a:r>
              <a:rPr lang="en-GB" sz="1800" dirty="0"/>
              <a:t>Office of combination products (OCP)</a:t>
            </a:r>
          </a:p>
          <a:p>
            <a:pPr lvl="2"/>
            <a:r>
              <a:rPr lang="en-GB" sz="1800" dirty="0"/>
              <a:t>Companies don’t have to deal with different (commercial) notified bodies (NBs) in the EU</a:t>
            </a:r>
          </a:p>
          <a:p>
            <a:pPr lvl="3"/>
            <a:r>
              <a:rPr lang="en-GB" sz="1800" dirty="0"/>
              <a:t>@FDA everything is under one umbrella</a:t>
            </a:r>
          </a:p>
          <a:p>
            <a:pPr lvl="1"/>
            <a:r>
              <a:rPr lang="en-GB" sz="2000" dirty="0"/>
              <a:t>FDA is proactively communicating guidance in advance and collecting stakeholder feedback </a:t>
            </a:r>
          </a:p>
          <a:p>
            <a:pPr lvl="1"/>
            <a:r>
              <a:rPr lang="en-GB" sz="2000" dirty="0"/>
              <a:t>Communication with FDA is regarded as positively (ability to schedule meetings for addressing questions)</a:t>
            </a:r>
          </a:p>
          <a:p>
            <a:pPr lvl="1"/>
            <a:r>
              <a:rPr lang="en-GB" sz="2000" dirty="0"/>
              <a:t>Consequence: Faster approval of CPs in the US, delay in the EU</a:t>
            </a:r>
          </a:p>
          <a:p>
            <a:r>
              <a:rPr lang="en-GB" sz="2400" dirty="0"/>
              <a:t>EU specific challenges</a:t>
            </a:r>
          </a:p>
          <a:p>
            <a:pPr lvl="1"/>
            <a:r>
              <a:rPr lang="en-GB" sz="2000" dirty="0"/>
              <a:t>Lack of communication between stakeholders, e.g. NBs and regulators (e.g. EMA)</a:t>
            </a:r>
          </a:p>
          <a:p>
            <a:pPr lvl="1"/>
            <a:r>
              <a:rPr lang="en-GB" sz="2000" dirty="0"/>
              <a:t>Inconsistencies between different NBs – different assessment outcomes</a:t>
            </a:r>
          </a:p>
          <a:p>
            <a:pPr lvl="2"/>
            <a:r>
              <a:rPr lang="en-GB" sz="1800" dirty="0"/>
              <a:t>Need for guidance for NBs</a:t>
            </a:r>
          </a:p>
          <a:p>
            <a:pPr lvl="2"/>
            <a:r>
              <a:rPr lang="en-GB" sz="1800" dirty="0"/>
              <a:t>Need for an ‘Advisory Board’ for where regulators (EMA), NBs and companies come together </a:t>
            </a:r>
          </a:p>
          <a:p>
            <a:pPr lvl="1"/>
            <a:r>
              <a:rPr lang="en-GB" sz="2000" dirty="0"/>
              <a:t>Delays in assessments by NBs can cause delays in global roll-outs in countries that rely on EU assessments</a:t>
            </a:r>
          </a:p>
          <a:p>
            <a:pPr lvl="2"/>
            <a:endParaRPr lang="en-GB" sz="1800" dirty="0"/>
          </a:p>
          <a:p>
            <a:pPr lvl="1"/>
            <a:endParaRPr lang="en-GB" sz="2000" dirty="0"/>
          </a:p>
          <a:p>
            <a:pPr lvl="1"/>
            <a:endParaRPr lang="en-GB" sz="2000" dirty="0"/>
          </a:p>
        </p:txBody>
      </p:sp>
      <p:pic>
        <p:nvPicPr>
          <p:cNvPr id="9" name="Afbeelding 8" descr="Afbeelding met zwart, duisternis&#10;&#10;Automatisch gegenereerde beschrijving">
            <a:extLst>
              <a:ext uri="{FF2B5EF4-FFF2-40B4-BE49-F238E27FC236}">
                <a16:creationId xmlns:a16="http://schemas.microsoft.com/office/drawing/2014/main" id="{22979810-34D4-F091-E69A-AC9DE6A2010D}"/>
              </a:ext>
            </a:extLst>
          </p:cNvPr>
          <p:cNvPicPr>
            <a:picLocks noChangeAspect="1"/>
          </p:cNvPicPr>
          <p:nvPr/>
        </p:nvPicPr>
        <p:blipFill>
          <a:blip r:embed="rId2"/>
          <a:stretch>
            <a:fillRect/>
          </a:stretch>
        </p:blipFill>
        <p:spPr>
          <a:xfrm>
            <a:off x="838200" y="317404"/>
            <a:ext cx="1111046" cy="1111046"/>
          </a:xfrm>
          <a:prstGeom prst="rect">
            <a:avLst/>
          </a:prstGeom>
        </p:spPr>
      </p:pic>
    </p:spTree>
    <p:extLst>
      <p:ext uri="{BB962C8B-B14F-4D97-AF65-F5344CB8AC3E}">
        <p14:creationId xmlns:p14="http://schemas.microsoft.com/office/powerpoint/2010/main" val="1486012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02C58F-B125-BEA7-201B-6D3D8391E28F}"/>
              </a:ext>
            </a:extLst>
          </p:cNvPr>
          <p:cNvSpPr>
            <a:spLocks noGrp="1"/>
          </p:cNvSpPr>
          <p:nvPr>
            <p:ph type="title"/>
          </p:nvPr>
        </p:nvSpPr>
        <p:spPr>
          <a:xfrm>
            <a:off x="2064774" y="365125"/>
            <a:ext cx="9289026" cy="1325563"/>
          </a:xfrm>
        </p:spPr>
        <p:txBody>
          <a:bodyPr/>
          <a:lstStyle/>
          <a:p>
            <a:r>
              <a:rPr lang="en-GB" dirty="0"/>
              <a:t>Interviews – Other remarks</a:t>
            </a:r>
          </a:p>
        </p:txBody>
      </p:sp>
      <p:sp>
        <p:nvSpPr>
          <p:cNvPr id="3" name="Tijdelijke aanduiding voor inhoud 2">
            <a:extLst>
              <a:ext uri="{FF2B5EF4-FFF2-40B4-BE49-F238E27FC236}">
                <a16:creationId xmlns:a16="http://schemas.microsoft.com/office/drawing/2014/main" id="{020EF0BE-F91B-CB6F-0250-F2390A081765}"/>
              </a:ext>
            </a:extLst>
          </p:cNvPr>
          <p:cNvSpPr>
            <a:spLocks noGrp="1"/>
          </p:cNvSpPr>
          <p:nvPr>
            <p:ph idx="1"/>
          </p:nvPr>
        </p:nvSpPr>
        <p:spPr/>
        <p:txBody>
          <a:bodyPr>
            <a:normAutofit/>
          </a:bodyPr>
          <a:lstStyle/>
          <a:p>
            <a:r>
              <a:rPr lang="en-GB" dirty="0"/>
              <a:t>Future challenges</a:t>
            </a:r>
          </a:p>
          <a:p>
            <a:pPr lvl="1"/>
            <a:r>
              <a:rPr lang="en-GB" dirty="0"/>
              <a:t>How should software and use of AI be incorporated in the definition and classification of combination products?</a:t>
            </a:r>
          </a:p>
          <a:p>
            <a:pPr lvl="2"/>
            <a:r>
              <a:rPr lang="en-GB" dirty="0"/>
              <a:t>Collecting info, dose adjustments, etc.</a:t>
            </a:r>
          </a:p>
          <a:p>
            <a:endParaRPr lang="en-GB" dirty="0"/>
          </a:p>
          <a:p>
            <a:pPr marL="0" indent="0">
              <a:buNone/>
            </a:pPr>
            <a:r>
              <a:rPr lang="en-GB" i="1" dirty="0"/>
              <a:t>(!) We observed different experiences by different companies</a:t>
            </a:r>
          </a:p>
          <a:p>
            <a:endParaRPr lang="en-GB" dirty="0"/>
          </a:p>
          <a:p>
            <a:endParaRPr lang="en-GB" dirty="0"/>
          </a:p>
          <a:p>
            <a:pPr lvl="1"/>
            <a:endParaRPr lang="en-GB" dirty="0"/>
          </a:p>
          <a:p>
            <a:pPr lvl="1"/>
            <a:endParaRPr lang="en-GB" dirty="0"/>
          </a:p>
        </p:txBody>
      </p:sp>
      <p:pic>
        <p:nvPicPr>
          <p:cNvPr id="9" name="Afbeelding 8" descr="Afbeelding met zwart, duisternis&#10;&#10;Automatisch gegenereerde beschrijving">
            <a:extLst>
              <a:ext uri="{FF2B5EF4-FFF2-40B4-BE49-F238E27FC236}">
                <a16:creationId xmlns:a16="http://schemas.microsoft.com/office/drawing/2014/main" id="{22979810-34D4-F091-E69A-AC9DE6A2010D}"/>
              </a:ext>
            </a:extLst>
          </p:cNvPr>
          <p:cNvPicPr>
            <a:picLocks noChangeAspect="1"/>
          </p:cNvPicPr>
          <p:nvPr/>
        </p:nvPicPr>
        <p:blipFill>
          <a:blip r:embed="rId2"/>
          <a:stretch>
            <a:fillRect/>
          </a:stretch>
        </p:blipFill>
        <p:spPr>
          <a:xfrm>
            <a:off x="838200" y="269683"/>
            <a:ext cx="1111046" cy="1111046"/>
          </a:xfrm>
          <a:prstGeom prst="rect">
            <a:avLst/>
          </a:prstGeom>
        </p:spPr>
      </p:pic>
    </p:spTree>
    <p:extLst>
      <p:ext uri="{BB962C8B-B14F-4D97-AF65-F5344CB8AC3E}">
        <p14:creationId xmlns:p14="http://schemas.microsoft.com/office/powerpoint/2010/main" val="3948722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72C24F9A-FD23-97CD-92DA-3472BD4FC147}"/>
              </a:ext>
            </a:extLst>
          </p:cNvPr>
          <p:cNvSpPr>
            <a:spLocks noGrp="1"/>
          </p:cNvSpPr>
          <p:nvPr>
            <p:ph idx="1"/>
          </p:nvPr>
        </p:nvSpPr>
        <p:spPr/>
        <p:txBody>
          <a:bodyPr>
            <a:normAutofit fontScale="85000" lnSpcReduction="20000"/>
          </a:bodyPr>
          <a:lstStyle/>
          <a:p>
            <a:pPr>
              <a:lnSpc>
                <a:spcPct val="120000"/>
              </a:lnSpc>
            </a:pPr>
            <a:r>
              <a:rPr lang="en-GB"/>
              <a:t>Need for more </a:t>
            </a:r>
            <a:r>
              <a:rPr lang="en-GB" dirty="0"/>
              <a:t>harmonisation of terminology and definition</a:t>
            </a:r>
          </a:p>
          <a:p>
            <a:pPr lvl="1">
              <a:lnSpc>
                <a:spcPct val="120000"/>
              </a:lnSpc>
            </a:pPr>
            <a:r>
              <a:rPr lang="en-GB" dirty="0"/>
              <a:t>Adopt a common terminology (at the global level)</a:t>
            </a:r>
          </a:p>
          <a:p>
            <a:pPr lvl="1">
              <a:lnSpc>
                <a:spcPct val="120000"/>
              </a:lnSpc>
            </a:pPr>
            <a:r>
              <a:rPr lang="en-GB" dirty="0"/>
              <a:t>Create more consistent classification scheme (</a:t>
            </a:r>
            <a:r>
              <a:rPr lang="en-GB" i="1" dirty="0"/>
              <a:t>what’s in, what’s out</a:t>
            </a:r>
            <a:r>
              <a:rPr lang="en-GB" dirty="0"/>
              <a:t>)</a:t>
            </a:r>
          </a:p>
          <a:p>
            <a:pPr lvl="1">
              <a:lnSpc>
                <a:spcPct val="120000"/>
              </a:lnSpc>
            </a:pPr>
            <a:r>
              <a:rPr lang="en-GB" dirty="0"/>
              <a:t>Timing is crucial due to ongoing development of guidance globally</a:t>
            </a:r>
          </a:p>
          <a:p>
            <a:pPr lvl="1">
              <a:lnSpc>
                <a:spcPct val="120000"/>
              </a:lnSpc>
            </a:pPr>
            <a:r>
              <a:rPr lang="en-GB" dirty="0"/>
              <a:t>Engage with ICH, IMDRF, WHO… </a:t>
            </a:r>
          </a:p>
          <a:p>
            <a:pPr>
              <a:lnSpc>
                <a:spcPct val="120000"/>
              </a:lnSpc>
            </a:pPr>
            <a:r>
              <a:rPr lang="en-GB" dirty="0"/>
              <a:t>Harmonisation of guidelines and regulatory requirements at the global level</a:t>
            </a:r>
          </a:p>
          <a:p>
            <a:pPr lvl="1">
              <a:lnSpc>
                <a:spcPct val="120000"/>
              </a:lnSpc>
            </a:pPr>
            <a:r>
              <a:rPr lang="en-GB" dirty="0"/>
              <a:t>(!) Country-specific requirements will always remain</a:t>
            </a:r>
          </a:p>
          <a:p>
            <a:pPr>
              <a:lnSpc>
                <a:spcPct val="120000"/>
              </a:lnSpc>
            </a:pPr>
            <a:r>
              <a:rPr lang="en-GB" dirty="0"/>
              <a:t>Product-specific guidance for combination products (similar to FDA’s guidance for complex generics) to streamline development of novel CPs (CQAs)</a:t>
            </a:r>
          </a:p>
          <a:p>
            <a:pPr lvl="1">
              <a:lnSpc>
                <a:spcPct val="120000"/>
              </a:lnSpc>
            </a:pPr>
            <a:r>
              <a:rPr lang="en-GB" dirty="0"/>
              <a:t>(Early) engagement between regulators and companies</a:t>
            </a:r>
          </a:p>
          <a:p>
            <a:pPr lvl="2">
              <a:lnSpc>
                <a:spcPct val="120000"/>
              </a:lnSpc>
            </a:pPr>
            <a:r>
              <a:rPr lang="en-GB" dirty="0"/>
              <a:t>Borderline products where PMOA is not clear / novel combination products</a:t>
            </a:r>
          </a:p>
          <a:p>
            <a:pPr marL="914400" lvl="2" indent="0">
              <a:lnSpc>
                <a:spcPct val="120000"/>
              </a:lnSpc>
              <a:buNone/>
            </a:pPr>
            <a:endParaRPr lang="en-GB" dirty="0"/>
          </a:p>
        </p:txBody>
      </p:sp>
      <p:pic>
        <p:nvPicPr>
          <p:cNvPr id="6" name="Afbeelding 5" descr="Afbeelding met zwart, duisternis&#10;&#10;Automatisch gegenereerde beschrijving">
            <a:extLst>
              <a:ext uri="{FF2B5EF4-FFF2-40B4-BE49-F238E27FC236}">
                <a16:creationId xmlns:a16="http://schemas.microsoft.com/office/drawing/2014/main" id="{0AF88436-3A5A-223C-9866-4A34427A2158}"/>
              </a:ext>
            </a:extLst>
          </p:cNvPr>
          <p:cNvPicPr>
            <a:picLocks noChangeAspect="1"/>
          </p:cNvPicPr>
          <p:nvPr/>
        </p:nvPicPr>
        <p:blipFill>
          <a:blip r:embed="rId2"/>
          <a:stretch>
            <a:fillRect/>
          </a:stretch>
        </p:blipFill>
        <p:spPr>
          <a:xfrm>
            <a:off x="838200" y="235056"/>
            <a:ext cx="1111046" cy="1111046"/>
          </a:xfrm>
          <a:prstGeom prst="rect">
            <a:avLst/>
          </a:prstGeom>
        </p:spPr>
      </p:pic>
      <p:sp>
        <p:nvSpPr>
          <p:cNvPr id="10" name="Titel 1">
            <a:extLst>
              <a:ext uri="{FF2B5EF4-FFF2-40B4-BE49-F238E27FC236}">
                <a16:creationId xmlns:a16="http://schemas.microsoft.com/office/drawing/2014/main" id="{9E846456-64A9-21E8-4F28-52BBFEF4A60C}"/>
              </a:ext>
            </a:extLst>
          </p:cNvPr>
          <p:cNvSpPr>
            <a:spLocks noGrp="1"/>
          </p:cNvSpPr>
          <p:nvPr>
            <p:ph type="title"/>
          </p:nvPr>
        </p:nvSpPr>
        <p:spPr>
          <a:xfrm>
            <a:off x="2064774" y="365125"/>
            <a:ext cx="9289026" cy="1325563"/>
          </a:xfrm>
        </p:spPr>
        <p:txBody>
          <a:bodyPr/>
          <a:lstStyle/>
          <a:p>
            <a:r>
              <a:rPr lang="en-GB" dirty="0"/>
              <a:t>Conclusion / recommendations</a:t>
            </a:r>
          </a:p>
        </p:txBody>
      </p:sp>
    </p:spTree>
    <p:extLst>
      <p:ext uri="{BB962C8B-B14F-4D97-AF65-F5344CB8AC3E}">
        <p14:creationId xmlns:p14="http://schemas.microsoft.com/office/powerpoint/2010/main" val="1221730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3441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60147697"/>
      </p:ext>
    </p:extLst>
  </p:cSld>
  <p:clrMapOvr>
    <a:masterClrMapping/>
  </p:clrMapOvr>
</p:sld>
</file>

<file path=ppt/theme/theme1.xml><?xml version="1.0" encoding="utf-8"?>
<a:theme xmlns:a="http://schemas.openxmlformats.org/drawingml/2006/main" name="Default Theme">
  <a:themeElements>
    <a:clrScheme name="DIA Color Theme 1">
      <a:dk1>
        <a:srgbClr val="404040"/>
      </a:dk1>
      <a:lt1>
        <a:srgbClr val="FFFFFF"/>
      </a:lt1>
      <a:dk2>
        <a:srgbClr val="FFFFFF"/>
      </a:dk2>
      <a:lt2>
        <a:srgbClr val="FFFFFF"/>
      </a:lt2>
      <a:accent1>
        <a:srgbClr val="799C4B"/>
      </a:accent1>
      <a:accent2>
        <a:srgbClr val="008CA1"/>
      </a:accent2>
      <a:accent3>
        <a:srgbClr val="A62C60"/>
      </a:accent3>
      <a:accent4>
        <a:srgbClr val="CB7E25"/>
      </a:accent4>
      <a:accent5>
        <a:srgbClr val="007665"/>
      </a:accent5>
      <a:accent6>
        <a:srgbClr val="1C5A7D"/>
      </a:accent6>
      <a:hlink>
        <a:srgbClr val="003D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IA Document" ma:contentTypeID="0x0101007EDFF2051E4E304A84E61DD9B9CEA93D002298FAF1B3CDDA4D892B47E2DBEFE2D9" ma:contentTypeVersion="3" ma:contentTypeDescription="Create a new document." ma:contentTypeScope="" ma:versionID="4dca7694885e06b15a968b6331fbf95b">
  <xsd:schema xmlns:xsd="http://www.w3.org/2001/XMLSchema" xmlns:p="http://schemas.microsoft.com/office/2006/metadata/properties" xmlns:ns2="d9d0f46b-f6a6-4db7-a277-b2edc3298236" targetNamespace="http://schemas.microsoft.com/office/2006/metadata/properties" ma:root="true" ma:fieldsID="5c3fe42d6d1fb4970bcb9482213d756f" ns2:_="">
    <xsd:import namespace="d9d0f46b-f6a6-4db7-a277-b2edc3298236"/>
    <xsd:element name="properties">
      <xsd:complexType>
        <xsd:sequence>
          <xsd:element name="documentManagement">
            <xsd:complexType>
              <xsd:all>
                <xsd:element ref="ns2:Year"/>
                <xsd:element ref="ns2:Content_x0020_Region"/>
                <xsd:element ref="ns2:Retention_x0020_Schedule"/>
                <xsd:element ref="ns2:Responsible_x0020_Office"/>
                <xsd:element ref="ns2:Doc_x0020_Status"/>
              </xsd:all>
            </xsd:complexType>
          </xsd:element>
        </xsd:sequence>
      </xsd:complexType>
    </xsd:element>
  </xsd:schema>
  <xsd:schema xmlns:xsd="http://www.w3.org/2001/XMLSchema" xmlns:dms="http://schemas.microsoft.com/office/2006/documentManagement/types" targetNamespace="d9d0f46b-f6a6-4db7-a277-b2edc3298236" elementFormDefault="qualified">
    <xsd:import namespace="http://schemas.microsoft.com/office/2006/documentManagement/types"/>
    <xsd:element name="Year" ma:index="8" ma:displayName="Year" ma:list="{090302be-5fa6-4807-8954-04f8be0b0748}" ma:internalName="Year" ma:showField="Title" ma:web="d9d0f46b-f6a6-4db7-a277-b2edc3298236">
      <xsd:simpleType>
        <xsd:restriction base="dms:Lookup"/>
      </xsd:simpleType>
    </xsd:element>
    <xsd:element name="Content_x0020_Region" ma:index="9" ma:displayName="Content Region" ma:list="{6f98ea51-7189-4b6a-a911-ad4d34d5dcf8}" ma:internalName="Content_x0020_Region" ma:showField="Title" ma:web="d9d0f46b-f6a6-4db7-a277-b2edc3298236">
      <xsd:simpleType>
        <xsd:restriction base="dms:Lookup"/>
      </xsd:simpleType>
    </xsd:element>
    <xsd:element name="Retention_x0020_Schedule" ma:index="10" ma:displayName="Retention Schedule" ma:list="{88ff0776-613d-4cb1-be01-79219c896d29}" ma:internalName="Retention_x0020_Schedule" ma:showField="Title" ma:web="d9d0f46b-f6a6-4db7-a277-b2edc3298236">
      <xsd:simpleType>
        <xsd:restriction base="dms:Lookup"/>
      </xsd:simpleType>
    </xsd:element>
    <xsd:element name="Responsible_x0020_Office" ma:index="11" ma:displayName="Responsible Office" ma:list="{f4bb6a4e-f6fb-4236-8cef-05f09eb91670}" ma:internalName="Responsible_x0020_Office" ma:showField="Title" ma:web="d9d0f46b-f6a6-4db7-a277-b2edc3298236">
      <xsd:simpleType>
        <xsd:restriction base="dms:Lookup"/>
      </xsd:simpleType>
    </xsd:element>
    <xsd:element name="Doc_x0020_Status" ma:index="12" ma:displayName="Status" ma:list="{9c958115-5b88-40e9-a53f-abb8ad925efc}" ma:internalName="Doc_x0020_Status" ma:readOnly="false" ma:showField="Title" ma:web="d9d0f46b-f6a6-4db7-a277-b2edc3298236">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Year xmlns="d9d0f46b-f6a6-4db7-a277-b2edc3298236">26</Year>
    <Doc_x0020_Status xmlns="d9d0f46b-f6a6-4db7-a277-b2edc3298236">1</Doc_x0020_Status>
    <Retention_x0020_Schedule xmlns="d9d0f46b-f6a6-4db7-a277-b2edc3298236">9</Retention_x0020_Schedule>
    <Content_x0020_Region xmlns="d9d0f46b-f6a6-4db7-a277-b2edc3298236">6</Content_x0020_Region>
    <Responsible_x0020_Office xmlns="d9d0f46b-f6a6-4db7-a277-b2edc3298236">3</Responsible_x0020_Office>
  </documentManagement>
</p:properties>
</file>

<file path=customXml/itemProps1.xml><?xml version="1.0" encoding="utf-8"?>
<ds:datastoreItem xmlns:ds="http://schemas.openxmlformats.org/officeDocument/2006/customXml" ds:itemID="{1D709B29-C229-4673-BB5F-90B71D0A1A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9d0f46b-f6a6-4db7-a277-b2edc3298236"/>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1DD6B813-4D67-4F41-901E-EE278B8CA007}">
  <ds:schemaRefs>
    <ds:schemaRef ds:uri="http://schemas.microsoft.com/sharepoint/v3/contenttype/forms"/>
  </ds:schemaRefs>
</ds:datastoreItem>
</file>

<file path=customXml/itemProps3.xml><?xml version="1.0" encoding="utf-8"?>
<ds:datastoreItem xmlns:ds="http://schemas.openxmlformats.org/officeDocument/2006/customXml" ds:itemID="{C838D099-2BEE-488C-80B3-6947A2EDAFB5}">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d9d0f46b-f6a6-4db7-a277-b2edc3298236"/>
    <ds:schemaRef ds:uri="http://www.w3.org/XML/1998/namespace"/>
    <ds:schemaRef ds:uri="http://purl.org/dc/dcmitype/"/>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1499</TotalTime>
  <Words>2689</Words>
  <Application>Microsoft Macintosh PowerPoint</Application>
  <PresentationFormat>Widescreen</PresentationFormat>
  <Paragraphs>372</Paragraphs>
  <Slides>22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Lato</vt:lpstr>
      <vt:lpstr>Verdana</vt:lpstr>
      <vt:lpstr>Wingdings</vt:lpstr>
      <vt:lpstr>Default Theme</vt:lpstr>
      <vt:lpstr>Combination Products - a brief global overview </vt:lpstr>
      <vt:lpstr>Disclaimer</vt:lpstr>
      <vt:lpstr>Disclosure statement</vt:lpstr>
      <vt:lpstr>Objective</vt:lpstr>
      <vt:lpstr>Approach</vt:lpstr>
      <vt:lpstr>Timeline of global developments on combination products</vt:lpstr>
      <vt:lpstr>How to define a combination product?</vt:lpstr>
      <vt:lpstr>PowerPoint Presentation</vt:lpstr>
      <vt:lpstr>PowerPoint Presentation</vt:lpstr>
      <vt:lpstr>PowerPoint Presentation</vt:lpstr>
      <vt:lpstr>PowerPoint Presentation</vt:lpstr>
      <vt:lpstr>PowerPoint Presentation</vt:lpstr>
      <vt:lpstr>In summary - What is a ‘combination product’?</vt:lpstr>
      <vt:lpstr>PowerPoint Presentation</vt:lpstr>
      <vt:lpstr>PowerPoint Presentation</vt:lpstr>
      <vt:lpstr>Interviews – Definition of CP</vt:lpstr>
      <vt:lpstr>Interviews – Guidance &amp; regulations</vt:lpstr>
      <vt:lpstr>Interviews – EU vs. US</vt:lpstr>
      <vt:lpstr>Interviews – Other remarks</vt:lpstr>
      <vt:lpstr>Conclusion / recommendations</vt:lpstr>
      <vt:lpstr>PowerPoint Presentation</vt:lpstr>
      <vt:lpstr>PowerPoint Presentation</vt:lpstr>
    </vt:vector>
  </TitlesOfParts>
  <Company>Tommy Torres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 Torgal</dc:creator>
  <cp:lastModifiedBy>Pieter Stolk</cp:lastModifiedBy>
  <cp:revision>180</cp:revision>
  <dcterms:created xsi:type="dcterms:W3CDTF">2014-10-03T12:08:30Z</dcterms:created>
  <dcterms:modified xsi:type="dcterms:W3CDTF">2024-03-12T11:25:38Z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0x0101007EDFF2051E4E304A84E61DD9B9CEA93D002298FAF1B3CDDA4D892B47E2DBEFE2D9</vt:lpwstr>
  </property>
</Properties>
</file>